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4.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28"/>
  </p:notesMasterIdLst>
  <p:handoutMasterIdLst>
    <p:handoutMasterId r:id="rId29"/>
  </p:handoutMasterIdLst>
  <p:sldIdLst>
    <p:sldId id="274" r:id="rId5"/>
    <p:sldId id="312" r:id="rId6"/>
    <p:sldId id="409" r:id="rId7"/>
    <p:sldId id="313" r:id="rId8"/>
    <p:sldId id="276" r:id="rId9"/>
    <p:sldId id="307" r:id="rId10"/>
    <p:sldId id="279" r:id="rId11"/>
    <p:sldId id="278" r:id="rId12"/>
    <p:sldId id="308" r:id="rId13"/>
    <p:sldId id="309" r:id="rId14"/>
    <p:sldId id="310" r:id="rId15"/>
    <p:sldId id="311" r:id="rId16"/>
    <p:sldId id="287" r:id="rId17"/>
    <p:sldId id="277" r:id="rId18"/>
    <p:sldId id="288" r:id="rId19"/>
    <p:sldId id="295" r:id="rId20"/>
    <p:sldId id="289" r:id="rId21"/>
    <p:sldId id="280" r:id="rId22"/>
    <p:sldId id="284" r:id="rId23"/>
    <p:sldId id="281" r:id="rId24"/>
    <p:sldId id="296" r:id="rId25"/>
    <p:sldId id="298" r:id="rId26"/>
    <p:sldId id="301" r:id="rId27"/>
  </p:sldIdLst>
  <p:sldSz cx="24387175" cy="13716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826C13-F56F-D1EC-374D-F252B536E378}" name="Becky Fay" initials="BF" userId="S::becky.fay@wedc.org::8c5cd15e-f86e-497d-92f7-a6c0d00a6022" providerId="AD"/>
  <p188:author id="{97D8A15E-4609-60B0-F1AD-43F235A011C9}" name="Kate Constalie" initials="KC" userId="S::kate.constalie@wedc.org::6685ec31-9c69-4cc5-abda-b3831282ce03" providerId="AD"/>
  <p188:author id="{5E991D9E-856E-0B83-182D-72F715B0F70B}" name="Melissa Hughes" initials="MH" userId="S::missy.hughes@wedc.org::6147022f-6934-4f4a-89ec-f5a5f3a1c5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0042"/>
    <a:srgbClr val="5F5F5F"/>
    <a:srgbClr val="333333"/>
    <a:srgbClr val="D6D6D6"/>
    <a:srgbClr val="F3B137"/>
    <a:srgbClr val="5C0E3D"/>
    <a:srgbClr val="030121"/>
    <a:srgbClr val="B7265E"/>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4EC334-BB9B-7F4F-B915-D73B0F71BBC2}" v="10" dt="2025-10-16T13:51:59.859"/>
    <p1510:client id="{45680910-B74F-01DE-6F8A-56D3AA26BE1B}" v="1" dt="2025-10-16T13:46:59.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1"/>
    <p:restoredTop sz="94703"/>
  </p:normalViewPr>
  <p:slideViewPr>
    <p:cSldViewPr snapToGrid="0">
      <p:cViewPr varScale="1">
        <p:scale>
          <a:sx n="76" d="100"/>
          <a:sy n="76" d="100"/>
        </p:scale>
        <p:origin x="1432" y="24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microsoft.com/office/2015/10/relationships/revisionInfo" Target="revisionInfo.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41D6AC-7EF8-4C6F-99B2-E12D9C923F29}"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F5770657-2F59-4C37-8D17-C9C088406166}">
      <dgm:prSet/>
      <dgm:spPr>
        <a:solidFill>
          <a:srgbClr val="630042"/>
        </a:solidFill>
      </dgm:spPr>
      <dgm:t>
        <a:bodyPr/>
        <a:lstStyle/>
        <a:p>
          <a:r>
            <a:rPr lang="en-US"/>
            <a:t>Communities selected for the Thrive Rural WI technical assistance will receive an invitation to apply for predevelopment grants (of up to $25,000 per year for up to two years).</a:t>
          </a:r>
        </a:p>
      </dgm:t>
    </dgm:pt>
    <dgm:pt modelId="{6B99C7EC-AAC6-403E-B679-682CBB9194D6}" type="parTrans" cxnId="{D8729869-D63B-48C5-949C-F61CD4FD607F}">
      <dgm:prSet/>
      <dgm:spPr/>
      <dgm:t>
        <a:bodyPr/>
        <a:lstStyle/>
        <a:p>
          <a:endParaRPr lang="en-US"/>
        </a:p>
      </dgm:t>
    </dgm:pt>
    <dgm:pt modelId="{77A6AECA-C0AB-41CF-A9E9-BDDDD4D8E320}" type="sibTrans" cxnId="{D8729869-D63B-48C5-949C-F61CD4FD607F}">
      <dgm:prSet/>
      <dgm:spPr/>
      <dgm:t>
        <a:bodyPr/>
        <a:lstStyle/>
        <a:p>
          <a:endParaRPr lang="en-US"/>
        </a:p>
      </dgm:t>
    </dgm:pt>
    <dgm:pt modelId="{AF415ECC-2868-44FB-92DB-11432BB0460C}">
      <dgm:prSet/>
      <dgm:spPr>
        <a:solidFill>
          <a:srgbClr val="630042"/>
        </a:solidFill>
      </dgm:spPr>
      <dgm:t>
        <a:bodyPr/>
        <a:lstStyle/>
        <a:p>
          <a:r>
            <a:rPr lang="en-US"/>
            <a:t>Grant uses: To advance a project and prepare for state and federal grant applications. Professional fees may include:</a:t>
          </a:r>
        </a:p>
      </dgm:t>
    </dgm:pt>
    <dgm:pt modelId="{149E40B0-381B-4CDD-A982-0A5899F7B59A}" type="parTrans" cxnId="{A8898477-0447-4FB4-840C-E08B9019C61A}">
      <dgm:prSet/>
      <dgm:spPr/>
      <dgm:t>
        <a:bodyPr/>
        <a:lstStyle/>
        <a:p>
          <a:endParaRPr lang="en-US"/>
        </a:p>
      </dgm:t>
    </dgm:pt>
    <dgm:pt modelId="{CC6C05C0-43F3-4648-8615-C4D2958AC39D}" type="sibTrans" cxnId="{A8898477-0447-4FB4-840C-E08B9019C61A}">
      <dgm:prSet/>
      <dgm:spPr/>
      <dgm:t>
        <a:bodyPr/>
        <a:lstStyle/>
        <a:p>
          <a:endParaRPr lang="en-US"/>
        </a:p>
      </dgm:t>
    </dgm:pt>
    <dgm:pt modelId="{ADCCDC59-63AF-4D2E-A75D-E80527A9642B}">
      <dgm:prSet/>
      <dgm:spPr/>
      <dgm:t>
        <a:bodyPr/>
        <a:lstStyle/>
        <a:p>
          <a:r>
            <a:rPr lang="en-US" dirty="0">
              <a:solidFill>
                <a:srgbClr val="630042"/>
              </a:solidFill>
            </a:rPr>
            <a:t>Feasibility or engineering studies</a:t>
          </a:r>
        </a:p>
      </dgm:t>
    </dgm:pt>
    <dgm:pt modelId="{3902875F-25CC-42BD-BC2D-AAC8A89A3AF9}" type="parTrans" cxnId="{8D79BB15-BD25-43A9-BF49-A912405DAA86}">
      <dgm:prSet/>
      <dgm:spPr/>
      <dgm:t>
        <a:bodyPr/>
        <a:lstStyle/>
        <a:p>
          <a:endParaRPr lang="en-US"/>
        </a:p>
      </dgm:t>
    </dgm:pt>
    <dgm:pt modelId="{BAD49EBA-8993-4F1A-8AB2-F0F734ABA1B1}" type="sibTrans" cxnId="{8D79BB15-BD25-43A9-BF49-A912405DAA86}">
      <dgm:prSet/>
      <dgm:spPr/>
      <dgm:t>
        <a:bodyPr/>
        <a:lstStyle/>
        <a:p>
          <a:endParaRPr lang="en-US"/>
        </a:p>
      </dgm:t>
    </dgm:pt>
    <dgm:pt modelId="{CF959666-F11D-452F-B4D7-16D3C7505719}">
      <dgm:prSet/>
      <dgm:spPr/>
      <dgm:t>
        <a:bodyPr/>
        <a:lstStyle/>
        <a:p>
          <a:r>
            <a:rPr lang="en-US" dirty="0">
              <a:solidFill>
                <a:srgbClr val="630042"/>
              </a:solidFill>
            </a:rPr>
            <a:t>Architectural/design renderings</a:t>
          </a:r>
        </a:p>
      </dgm:t>
    </dgm:pt>
    <dgm:pt modelId="{2298940D-D746-4537-A5FB-6C630887BC9C}" type="parTrans" cxnId="{F321CBA7-3C7D-4028-9D08-6E440D7EEF0E}">
      <dgm:prSet/>
      <dgm:spPr/>
      <dgm:t>
        <a:bodyPr/>
        <a:lstStyle/>
        <a:p>
          <a:endParaRPr lang="en-US"/>
        </a:p>
      </dgm:t>
    </dgm:pt>
    <dgm:pt modelId="{219BAAEC-3F5D-4B49-B8C4-670589DBF58C}" type="sibTrans" cxnId="{F321CBA7-3C7D-4028-9D08-6E440D7EEF0E}">
      <dgm:prSet/>
      <dgm:spPr/>
      <dgm:t>
        <a:bodyPr/>
        <a:lstStyle/>
        <a:p>
          <a:endParaRPr lang="en-US"/>
        </a:p>
      </dgm:t>
    </dgm:pt>
    <dgm:pt modelId="{764EA3A2-A0EB-4F75-989D-2495B3AF6370}">
      <dgm:prSet/>
      <dgm:spPr/>
      <dgm:t>
        <a:bodyPr/>
        <a:lstStyle/>
        <a:p>
          <a:r>
            <a:rPr lang="en-US" dirty="0">
              <a:solidFill>
                <a:srgbClr val="630042"/>
              </a:solidFill>
            </a:rPr>
            <a:t>Mapping and planning </a:t>
          </a:r>
        </a:p>
      </dgm:t>
    </dgm:pt>
    <dgm:pt modelId="{DE752B29-8DB9-4E80-AD85-EEB9ED4CF261}" type="parTrans" cxnId="{A098CBF4-01FA-4158-869C-5341141B7108}">
      <dgm:prSet/>
      <dgm:spPr/>
      <dgm:t>
        <a:bodyPr/>
        <a:lstStyle/>
        <a:p>
          <a:endParaRPr lang="en-US"/>
        </a:p>
      </dgm:t>
    </dgm:pt>
    <dgm:pt modelId="{49108F58-1938-4712-BAFE-EDDCB3373433}" type="sibTrans" cxnId="{A098CBF4-01FA-4158-869C-5341141B7108}">
      <dgm:prSet/>
      <dgm:spPr/>
      <dgm:t>
        <a:bodyPr/>
        <a:lstStyle/>
        <a:p>
          <a:endParaRPr lang="en-US"/>
        </a:p>
      </dgm:t>
    </dgm:pt>
    <dgm:pt modelId="{DAF187A4-6041-4972-B86A-C4E3EEBE6CB4}">
      <dgm:prSet/>
      <dgm:spPr/>
      <dgm:t>
        <a:bodyPr/>
        <a:lstStyle/>
        <a:p>
          <a:r>
            <a:rPr lang="en-US" dirty="0">
              <a:solidFill>
                <a:srgbClr val="630042"/>
              </a:solidFill>
            </a:rPr>
            <a:t>Curriculum design</a:t>
          </a:r>
        </a:p>
      </dgm:t>
    </dgm:pt>
    <dgm:pt modelId="{AC04A887-84BC-43A4-A451-2CA56FA992C2}" type="parTrans" cxnId="{E1067699-027C-4D20-8989-180A8A1FE5F6}">
      <dgm:prSet/>
      <dgm:spPr/>
      <dgm:t>
        <a:bodyPr/>
        <a:lstStyle/>
        <a:p>
          <a:endParaRPr lang="en-US"/>
        </a:p>
      </dgm:t>
    </dgm:pt>
    <dgm:pt modelId="{55E6D164-934F-4F08-8DA5-6E50371C823E}" type="sibTrans" cxnId="{E1067699-027C-4D20-8989-180A8A1FE5F6}">
      <dgm:prSet/>
      <dgm:spPr/>
      <dgm:t>
        <a:bodyPr/>
        <a:lstStyle/>
        <a:p>
          <a:endParaRPr lang="en-US"/>
        </a:p>
      </dgm:t>
    </dgm:pt>
    <dgm:pt modelId="{2992C4DF-1C4A-4385-8AE1-07A0E3C4F261}">
      <dgm:prSet/>
      <dgm:spPr/>
      <dgm:t>
        <a:bodyPr/>
        <a:lstStyle/>
        <a:p>
          <a:r>
            <a:rPr lang="en-US" dirty="0">
              <a:solidFill>
                <a:srgbClr val="630042"/>
              </a:solidFill>
            </a:rPr>
            <a:t>Legal or financial consultants</a:t>
          </a:r>
        </a:p>
      </dgm:t>
    </dgm:pt>
    <dgm:pt modelId="{7CB2A10D-6077-45C6-A833-5AA438E54323}" type="parTrans" cxnId="{2B75F8D8-A2F6-48A6-A04A-10B1C5DFCCAB}">
      <dgm:prSet/>
      <dgm:spPr/>
      <dgm:t>
        <a:bodyPr/>
        <a:lstStyle/>
        <a:p>
          <a:endParaRPr lang="en-US"/>
        </a:p>
      </dgm:t>
    </dgm:pt>
    <dgm:pt modelId="{23A93B38-E9E5-4079-AF4B-4CD543C748D2}" type="sibTrans" cxnId="{2B75F8D8-A2F6-48A6-A04A-10B1C5DFCCAB}">
      <dgm:prSet/>
      <dgm:spPr/>
      <dgm:t>
        <a:bodyPr/>
        <a:lstStyle/>
        <a:p>
          <a:endParaRPr lang="en-US"/>
        </a:p>
      </dgm:t>
    </dgm:pt>
    <dgm:pt modelId="{F2EB4F70-4A08-4F42-B2FB-C70FB7466DC7}">
      <dgm:prSet/>
      <dgm:spPr/>
      <dgm:t>
        <a:bodyPr/>
        <a:lstStyle/>
        <a:p>
          <a:r>
            <a:rPr lang="en-US" dirty="0">
              <a:solidFill>
                <a:srgbClr val="630042"/>
              </a:solidFill>
            </a:rPr>
            <a:t>Ineligible uses: Construction costs, past costs, in kind staffing</a:t>
          </a:r>
        </a:p>
      </dgm:t>
    </dgm:pt>
    <dgm:pt modelId="{B304D877-6C6F-4853-B40D-5835DB17BFD3}" type="parTrans" cxnId="{923A411F-2A94-46A3-A594-6C2A94A91D12}">
      <dgm:prSet/>
      <dgm:spPr/>
      <dgm:t>
        <a:bodyPr/>
        <a:lstStyle/>
        <a:p>
          <a:endParaRPr lang="en-US"/>
        </a:p>
      </dgm:t>
    </dgm:pt>
    <dgm:pt modelId="{9B6C8FB7-36A1-407B-A3A8-0A19199E78CB}" type="sibTrans" cxnId="{923A411F-2A94-46A3-A594-6C2A94A91D12}">
      <dgm:prSet/>
      <dgm:spPr/>
      <dgm:t>
        <a:bodyPr/>
        <a:lstStyle/>
        <a:p>
          <a:endParaRPr lang="en-US"/>
        </a:p>
      </dgm:t>
    </dgm:pt>
    <dgm:pt modelId="{53E3F35F-107F-4A36-A135-7420EFBC2337}" type="pres">
      <dgm:prSet presAssocID="{F341D6AC-7EF8-4C6F-99B2-E12D9C923F29}" presName="Name0" presStyleCnt="0">
        <dgm:presLayoutVars>
          <dgm:dir/>
          <dgm:animLvl val="lvl"/>
          <dgm:resizeHandles val="exact"/>
        </dgm:presLayoutVars>
      </dgm:prSet>
      <dgm:spPr/>
    </dgm:pt>
    <dgm:pt modelId="{E0046A7A-B2E6-4144-8A56-6AFA997B7467}" type="pres">
      <dgm:prSet presAssocID="{AF415ECC-2868-44FB-92DB-11432BB0460C}" presName="boxAndChildren" presStyleCnt="0"/>
      <dgm:spPr/>
    </dgm:pt>
    <dgm:pt modelId="{64BCAFC9-2C88-456F-BFEB-9830CABE32AA}" type="pres">
      <dgm:prSet presAssocID="{AF415ECC-2868-44FB-92DB-11432BB0460C}" presName="parentTextBox" presStyleLbl="node1" presStyleIdx="0" presStyleCnt="2"/>
      <dgm:spPr/>
    </dgm:pt>
    <dgm:pt modelId="{D480AC78-FA49-4165-8776-43457167DF0E}" type="pres">
      <dgm:prSet presAssocID="{AF415ECC-2868-44FB-92DB-11432BB0460C}" presName="entireBox" presStyleLbl="node1" presStyleIdx="0" presStyleCnt="2"/>
      <dgm:spPr/>
    </dgm:pt>
    <dgm:pt modelId="{8C7F2F6F-1615-48FC-9ADE-FD701E8AE58D}" type="pres">
      <dgm:prSet presAssocID="{AF415ECC-2868-44FB-92DB-11432BB0460C}" presName="descendantBox" presStyleCnt="0"/>
      <dgm:spPr/>
    </dgm:pt>
    <dgm:pt modelId="{784C308B-6342-4517-A2C7-6857EFA19DDF}" type="pres">
      <dgm:prSet presAssocID="{ADCCDC59-63AF-4D2E-A75D-E80527A9642B}" presName="childTextBox" presStyleLbl="fgAccFollowNode1" presStyleIdx="0" presStyleCnt="6">
        <dgm:presLayoutVars>
          <dgm:bulletEnabled val="1"/>
        </dgm:presLayoutVars>
      </dgm:prSet>
      <dgm:spPr/>
    </dgm:pt>
    <dgm:pt modelId="{1F0A4C4C-E8D7-4695-B2DD-0F2EE05D7310}" type="pres">
      <dgm:prSet presAssocID="{CF959666-F11D-452F-B4D7-16D3C7505719}" presName="childTextBox" presStyleLbl="fgAccFollowNode1" presStyleIdx="1" presStyleCnt="6">
        <dgm:presLayoutVars>
          <dgm:bulletEnabled val="1"/>
        </dgm:presLayoutVars>
      </dgm:prSet>
      <dgm:spPr/>
    </dgm:pt>
    <dgm:pt modelId="{5BDA9428-15D0-4FAA-AD57-C5F8944AE831}" type="pres">
      <dgm:prSet presAssocID="{764EA3A2-A0EB-4F75-989D-2495B3AF6370}" presName="childTextBox" presStyleLbl="fgAccFollowNode1" presStyleIdx="2" presStyleCnt="6">
        <dgm:presLayoutVars>
          <dgm:bulletEnabled val="1"/>
        </dgm:presLayoutVars>
      </dgm:prSet>
      <dgm:spPr/>
    </dgm:pt>
    <dgm:pt modelId="{C44E836C-DAF9-473F-90C7-696931C17E5C}" type="pres">
      <dgm:prSet presAssocID="{DAF187A4-6041-4972-B86A-C4E3EEBE6CB4}" presName="childTextBox" presStyleLbl="fgAccFollowNode1" presStyleIdx="3" presStyleCnt="6">
        <dgm:presLayoutVars>
          <dgm:bulletEnabled val="1"/>
        </dgm:presLayoutVars>
      </dgm:prSet>
      <dgm:spPr/>
    </dgm:pt>
    <dgm:pt modelId="{C145AF25-9B8E-48C8-BE5E-EE5CAC00AFB9}" type="pres">
      <dgm:prSet presAssocID="{2992C4DF-1C4A-4385-8AE1-07A0E3C4F261}" presName="childTextBox" presStyleLbl="fgAccFollowNode1" presStyleIdx="4" presStyleCnt="6">
        <dgm:presLayoutVars>
          <dgm:bulletEnabled val="1"/>
        </dgm:presLayoutVars>
      </dgm:prSet>
      <dgm:spPr/>
    </dgm:pt>
    <dgm:pt modelId="{8D7F79DE-8A64-4671-9920-CB8FA9920618}" type="pres">
      <dgm:prSet presAssocID="{F2EB4F70-4A08-4F42-B2FB-C70FB7466DC7}" presName="childTextBox" presStyleLbl="fgAccFollowNode1" presStyleIdx="5" presStyleCnt="6">
        <dgm:presLayoutVars>
          <dgm:bulletEnabled val="1"/>
        </dgm:presLayoutVars>
      </dgm:prSet>
      <dgm:spPr/>
    </dgm:pt>
    <dgm:pt modelId="{EBADF092-21DC-4CFF-89B7-70B90756CEAE}" type="pres">
      <dgm:prSet presAssocID="{77A6AECA-C0AB-41CF-A9E9-BDDDD4D8E320}" presName="sp" presStyleCnt="0"/>
      <dgm:spPr/>
    </dgm:pt>
    <dgm:pt modelId="{3A29877F-E9E7-4EA9-ABC7-22DD766B548A}" type="pres">
      <dgm:prSet presAssocID="{F5770657-2F59-4C37-8D17-C9C088406166}" presName="arrowAndChildren" presStyleCnt="0"/>
      <dgm:spPr/>
    </dgm:pt>
    <dgm:pt modelId="{53A27431-AC4C-4154-8BD9-CD0379A32418}" type="pres">
      <dgm:prSet presAssocID="{F5770657-2F59-4C37-8D17-C9C088406166}" presName="parentTextArrow" presStyleLbl="node1" presStyleIdx="1" presStyleCnt="2"/>
      <dgm:spPr/>
    </dgm:pt>
  </dgm:ptLst>
  <dgm:cxnLst>
    <dgm:cxn modelId="{8D79BB15-BD25-43A9-BF49-A912405DAA86}" srcId="{AF415ECC-2868-44FB-92DB-11432BB0460C}" destId="{ADCCDC59-63AF-4D2E-A75D-E80527A9642B}" srcOrd="0" destOrd="0" parTransId="{3902875F-25CC-42BD-BC2D-AAC8A89A3AF9}" sibTransId="{BAD49EBA-8993-4F1A-8AB2-F0F734ABA1B1}"/>
    <dgm:cxn modelId="{923A411F-2A94-46A3-A594-6C2A94A91D12}" srcId="{AF415ECC-2868-44FB-92DB-11432BB0460C}" destId="{F2EB4F70-4A08-4F42-B2FB-C70FB7466DC7}" srcOrd="5" destOrd="0" parTransId="{B304D877-6C6F-4853-B40D-5835DB17BFD3}" sibTransId="{9B6C8FB7-36A1-407B-A3A8-0A19199E78CB}"/>
    <dgm:cxn modelId="{FEBCB72F-BF56-4D96-A68F-427AE8873811}" type="presOf" srcId="{ADCCDC59-63AF-4D2E-A75D-E80527A9642B}" destId="{784C308B-6342-4517-A2C7-6857EFA19DDF}" srcOrd="0" destOrd="0" presId="urn:microsoft.com/office/officeart/2005/8/layout/process4"/>
    <dgm:cxn modelId="{27313D37-D816-4FF1-BC28-27CE06368F28}" type="presOf" srcId="{AF415ECC-2868-44FB-92DB-11432BB0460C}" destId="{D480AC78-FA49-4165-8776-43457167DF0E}" srcOrd="1" destOrd="0" presId="urn:microsoft.com/office/officeart/2005/8/layout/process4"/>
    <dgm:cxn modelId="{7B5F8D42-831E-4F5B-ADA2-719FA8B686B4}" type="presOf" srcId="{F341D6AC-7EF8-4C6F-99B2-E12D9C923F29}" destId="{53E3F35F-107F-4A36-A135-7420EFBC2337}" srcOrd="0" destOrd="0" presId="urn:microsoft.com/office/officeart/2005/8/layout/process4"/>
    <dgm:cxn modelId="{D8729869-D63B-48C5-949C-F61CD4FD607F}" srcId="{F341D6AC-7EF8-4C6F-99B2-E12D9C923F29}" destId="{F5770657-2F59-4C37-8D17-C9C088406166}" srcOrd="0" destOrd="0" parTransId="{6B99C7EC-AAC6-403E-B679-682CBB9194D6}" sibTransId="{77A6AECA-C0AB-41CF-A9E9-BDDDD4D8E320}"/>
    <dgm:cxn modelId="{D50BC952-9F93-4BF7-AE83-0703692A9739}" type="presOf" srcId="{CF959666-F11D-452F-B4D7-16D3C7505719}" destId="{1F0A4C4C-E8D7-4695-B2DD-0F2EE05D7310}" srcOrd="0" destOrd="0" presId="urn:microsoft.com/office/officeart/2005/8/layout/process4"/>
    <dgm:cxn modelId="{A8898477-0447-4FB4-840C-E08B9019C61A}" srcId="{F341D6AC-7EF8-4C6F-99B2-E12D9C923F29}" destId="{AF415ECC-2868-44FB-92DB-11432BB0460C}" srcOrd="1" destOrd="0" parTransId="{149E40B0-381B-4CDD-A982-0A5899F7B59A}" sibTransId="{CC6C05C0-43F3-4648-8615-C4D2958AC39D}"/>
    <dgm:cxn modelId="{649B5688-05F4-4853-9A62-7896D01EA4E4}" type="presOf" srcId="{F2EB4F70-4A08-4F42-B2FB-C70FB7466DC7}" destId="{8D7F79DE-8A64-4671-9920-CB8FA9920618}" srcOrd="0" destOrd="0" presId="urn:microsoft.com/office/officeart/2005/8/layout/process4"/>
    <dgm:cxn modelId="{E1067699-027C-4D20-8989-180A8A1FE5F6}" srcId="{AF415ECC-2868-44FB-92DB-11432BB0460C}" destId="{DAF187A4-6041-4972-B86A-C4E3EEBE6CB4}" srcOrd="3" destOrd="0" parTransId="{AC04A887-84BC-43A4-A451-2CA56FA992C2}" sibTransId="{55E6D164-934F-4F08-8DA5-6E50371C823E}"/>
    <dgm:cxn modelId="{F321CBA7-3C7D-4028-9D08-6E440D7EEF0E}" srcId="{AF415ECC-2868-44FB-92DB-11432BB0460C}" destId="{CF959666-F11D-452F-B4D7-16D3C7505719}" srcOrd="1" destOrd="0" parTransId="{2298940D-D746-4537-A5FB-6C630887BC9C}" sibTransId="{219BAAEC-3F5D-4B49-B8C4-670589DBF58C}"/>
    <dgm:cxn modelId="{170DF5BB-F4E2-4654-A1A3-AF8EAC556E42}" type="presOf" srcId="{F5770657-2F59-4C37-8D17-C9C088406166}" destId="{53A27431-AC4C-4154-8BD9-CD0379A32418}" srcOrd="0" destOrd="0" presId="urn:microsoft.com/office/officeart/2005/8/layout/process4"/>
    <dgm:cxn modelId="{7C17A2BC-DC15-433C-B140-03FB9BC3703B}" type="presOf" srcId="{764EA3A2-A0EB-4F75-989D-2495B3AF6370}" destId="{5BDA9428-15D0-4FAA-AD57-C5F8944AE831}" srcOrd="0" destOrd="0" presId="urn:microsoft.com/office/officeart/2005/8/layout/process4"/>
    <dgm:cxn modelId="{562326C5-DCC1-4081-9A08-D1C117D0EDF3}" type="presOf" srcId="{2992C4DF-1C4A-4385-8AE1-07A0E3C4F261}" destId="{C145AF25-9B8E-48C8-BE5E-EE5CAC00AFB9}" srcOrd="0" destOrd="0" presId="urn:microsoft.com/office/officeart/2005/8/layout/process4"/>
    <dgm:cxn modelId="{E96997C9-36F5-4895-A863-D2348F4FD662}" type="presOf" srcId="{DAF187A4-6041-4972-B86A-C4E3EEBE6CB4}" destId="{C44E836C-DAF9-473F-90C7-696931C17E5C}" srcOrd="0" destOrd="0" presId="urn:microsoft.com/office/officeart/2005/8/layout/process4"/>
    <dgm:cxn modelId="{2B75F8D8-A2F6-48A6-A04A-10B1C5DFCCAB}" srcId="{AF415ECC-2868-44FB-92DB-11432BB0460C}" destId="{2992C4DF-1C4A-4385-8AE1-07A0E3C4F261}" srcOrd="4" destOrd="0" parTransId="{7CB2A10D-6077-45C6-A833-5AA438E54323}" sibTransId="{23A93B38-E9E5-4079-AF4B-4CD543C748D2}"/>
    <dgm:cxn modelId="{CF3BA6EC-9692-43DF-B9FD-A784AD344E3C}" type="presOf" srcId="{AF415ECC-2868-44FB-92DB-11432BB0460C}" destId="{64BCAFC9-2C88-456F-BFEB-9830CABE32AA}" srcOrd="0" destOrd="0" presId="urn:microsoft.com/office/officeart/2005/8/layout/process4"/>
    <dgm:cxn modelId="{A098CBF4-01FA-4158-869C-5341141B7108}" srcId="{AF415ECC-2868-44FB-92DB-11432BB0460C}" destId="{764EA3A2-A0EB-4F75-989D-2495B3AF6370}" srcOrd="2" destOrd="0" parTransId="{DE752B29-8DB9-4E80-AD85-EEB9ED4CF261}" sibTransId="{49108F58-1938-4712-BAFE-EDDCB3373433}"/>
    <dgm:cxn modelId="{CA9A01A2-936A-4A8E-98BF-81ACFB55620E}" type="presParOf" srcId="{53E3F35F-107F-4A36-A135-7420EFBC2337}" destId="{E0046A7A-B2E6-4144-8A56-6AFA997B7467}" srcOrd="0" destOrd="0" presId="urn:microsoft.com/office/officeart/2005/8/layout/process4"/>
    <dgm:cxn modelId="{2E459E79-8BDA-4F4C-AFAE-BF358400BFD5}" type="presParOf" srcId="{E0046A7A-B2E6-4144-8A56-6AFA997B7467}" destId="{64BCAFC9-2C88-456F-BFEB-9830CABE32AA}" srcOrd="0" destOrd="0" presId="urn:microsoft.com/office/officeart/2005/8/layout/process4"/>
    <dgm:cxn modelId="{D7CF433C-10DA-46F3-AB41-457BF2787646}" type="presParOf" srcId="{E0046A7A-B2E6-4144-8A56-6AFA997B7467}" destId="{D480AC78-FA49-4165-8776-43457167DF0E}" srcOrd="1" destOrd="0" presId="urn:microsoft.com/office/officeart/2005/8/layout/process4"/>
    <dgm:cxn modelId="{0CC5B566-364F-4D77-82B6-292280A11A33}" type="presParOf" srcId="{E0046A7A-B2E6-4144-8A56-6AFA997B7467}" destId="{8C7F2F6F-1615-48FC-9ADE-FD701E8AE58D}" srcOrd="2" destOrd="0" presId="urn:microsoft.com/office/officeart/2005/8/layout/process4"/>
    <dgm:cxn modelId="{E37B25D7-8730-4CA1-9A87-57D22F1B1139}" type="presParOf" srcId="{8C7F2F6F-1615-48FC-9ADE-FD701E8AE58D}" destId="{784C308B-6342-4517-A2C7-6857EFA19DDF}" srcOrd="0" destOrd="0" presId="urn:microsoft.com/office/officeart/2005/8/layout/process4"/>
    <dgm:cxn modelId="{22A9E844-D1DE-40BA-881D-9556C8A8D64F}" type="presParOf" srcId="{8C7F2F6F-1615-48FC-9ADE-FD701E8AE58D}" destId="{1F0A4C4C-E8D7-4695-B2DD-0F2EE05D7310}" srcOrd="1" destOrd="0" presId="urn:microsoft.com/office/officeart/2005/8/layout/process4"/>
    <dgm:cxn modelId="{41997D72-BEA2-4598-9241-19F8B678E6EF}" type="presParOf" srcId="{8C7F2F6F-1615-48FC-9ADE-FD701E8AE58D}" destId="{5BDA9428-15D0-4FAA-AD57-C5F8944AE831}" srcOrd="2" destOrd="0" presId="urn:microsoft.com/office/officeart/2005/8/layout/process4"/>
    <dgm:cxn modelId="{3BFBEDC4-9784-4BC6-B596-F5A3E8DDD6B0}" type="presParOf" srcId="{8C7F2F6F-1615-48FC-9ADE-FD701E8AE58D}" destId="{C44E836C-DAF9-473F-90C7-696931C17E5C}" srcOrd="3" destOrd="0" presId="urn:microsoft.com/office/officeart/2005/8/layout/process4"/>
    <dgm:cxn modelId="{B5D061B5-6546-4F56-B40A-DA2EF017E7F5}" type="presParOf" srcId="{8C7F2F6F-1615-48FC-9ADE-FD701E8AE58D}" destId="{C145AF25-9B8E-48C8-BE5E-EE5CAC00AFB9}" srcOrd="4" destOrd="0" presId="urn:microsoft.com/office/officeart/2005/8/layout/process4"/>
    <dgm:cxn modelId="{D7CB8869-A74C-4891-AA5D-A1119EC5DCF7}" type="presParOf" srcId="{8C7F2F6F-1615-48FC-9ADE-FD701E8AE58D}" destId="{8D7F79DE-8A64-4671-9920-CB8FA9920618}" srcOrd="5" destOrd="0" presId="urn:microsoft.com/office/officeart/2005/8/layout/process4"/>
    <dgm:cxn modelId="{0E16702A-05BB-4BA0-B164-3D89E7D7B7AD}" type="presParOf" srcId="{53E3F35F-107F-4A36-A135-7420EFBC2337}" destId="{EBADF092-21DC-4CFF-89B7-70B90756CEAE}" srcOrd="1" destOrd="0" presId="urn:microsoft.com/office/officeart/2005/8/layout/process4"/>
    <dgm:cxn modelId="{F15B2995-FCFF-44EB-8AB6-D318A84F175C}" type="presParOf" srcId="{53E3F35F-107F-4A36-A135-7420EFBC2337}" destId="{3A29877F-E9E7-4EA9-ABC7-22DD766B548A}" srcOrd="2" destOrd="0" presId="urn:microsoft.com/office/officeart/2005/8/layout/process4"/>
    <dgm:cxn modelId="{846931F6-4989-4F1D-9F23-0B22E9AEB8EF}" type="presParOf" srcId="{3A29877F-E9E7-4EA9-ABC7-22DD766B548A}" destId="{53A27431-AC4C-4154-8BD9-CD0379A3241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0AC78-FA49-4165-8776-43457167DF0E}">
      <dsp:nvSpPr>
        <dsp:cNvPr id="0" name=""/>
        <dsp:cNvSpPr/>
      </dsp:nvSpPr>
      <dsp:spPr>
        <a:xfrm>
          <a:off x="0" y="5361977"/>
          <a:ext cx="20728371" cy="3518038"/>
        </a:xfrm>
        <a:prstGeom prst="rect">
          <a:avLst/>
        </a:prstGeom>
        <a:solidFill>
          <a:srgbClr val="6300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r>
            <a:rPr lang="en-US" sz="4500" kern="1200"/>
            <a:t>Grant uses: To advance a project and prepare for state and federal grant applications. Professional fees may include:</a:t>
          </a:r>
        </a:p>
      </dsp:txBody>
      <dsp:txXfrm>
        <a:off x="0" y="5361977"/>
        <a:ext cx="20728371" cy="1899740"/>
      </dsp:txXfrm>
    </dsp:sp>
    <dsp:sp modelId="{784C308B-6342-4517-A2C7-6857EFA19DDF}">
      <dsp:nvSpPr>
        <dsp:cNvPr id="0" name=""/>
        <dsp:cNvSpPr/>
      </dsp:nvSpPr>
      <dsp:spPr>
        <a:xfrm>
          <a:off x="10121" y="7191357"/>
          <a:ext cx="3451354" cy="16182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630042"/>
              </a:solidFill>
            </a:rPr>
            <a:t>Feasibility or engineering studies</a:t>
          </a:r>
        </a:p>
      </dsp:txBody>
      <dsp:txXfrm>
        <a:off x="10121" y="7191357"/>
        <a:ext cx="3451354" cy="1618297"/>
      </dsp:txXfrm>
    </dsp:sp>
    <dsp:sp modelId="{1F0A4C4C-E8D7-4695-B2DD-0F2EE05D7310}">
      <dsp:nvSpPr>
        <dsp:cNvPr id="0" name=""/>
        <dsp:cNvSpPr/>
      </dsp:nvSpPr>
      <dsp:spPr>
        <a:xfrm>
          <a:off x="3461476" y="7191357"/>
          <a:ext cx="3451354" cy="16182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630042"/>
              </a:solidFill>
            </a:rPr>
            <a:t>Architectural/design renderings</a:t>
          </a:r>
        </a:p>
      </dsp:txBody>
      <dsp:txXfrm>
        <a:off x="3461476" y="7191357"/>
        <a:ext cx="3451354" cy="1618297"/>
      </dsp:txXfrm>
    </dsp:sp>
    <dsp:sp modelId="{5BDA9428-15D0-4FAA-AD57-C5F8944AE831}">
      <dsp:nvSpPr>
        <dsp:cNvPr id="0" name=""/>
        <dsp:cNvSpPr/>
      </dsp:nvSpPr>
      <dsp:spPr>
        <a:xfrm>
          <a:off x="6912830" y="7191357"/>
          <a:ext cx="3451354" cy="16182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630042"/>
              </a:solidFill>
            </a:rPr>
            <a:t>Mapping and planning </a:t>
          </a:r>
        </a:p>
      </dsp:txBody>
      <dsp:txXfrm>
        <a:off x="6912830" y="7191357"/>
        <a:ext cx="3451354" cy="1618297"/>
      </dsp:txXfrm>
    </dsp:sp>
    <dsp:sp modelId="{C44E836C-DAF9-473F-90C7-696931C17E5C}">
      <dsp:nvSpPr>
        <dsp:cNvPr id="0" name=""/>
        <dsp:cNvSpPr/>
      </dsp:nvSpPr>
      <dsp:spPr>
        <a:xfrm>
          <a:off x="10364185" y="7191357"/>
          <a:ext cx="3451354" cy="16182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630042"/>
              </a:solidFill>
            </a:rPr>
            <a:t>Curriculum design</a:t>
          </a:r>
        </a:p>
      </dsp:txBody>
      <dsp:txXfrm>
        <a:off x="10364185" y="7191357"/>
        <a:ext cx="3451354" cy="1618297"/>
      </dsp:txXfrm>
    </dsp:sp>
    <dsp:sp modelId="{C145AF25-9B8E-48C8-BE5E-EE5CAC00AFB9}">
      <dsp:nvSpPr>
        <dsp:cNvPr id="0" name=""/>
        <dsp:cNvSpPr/>
      </dsp:nvSpPr>
      <dsp:spPr>
        <a:xfrm>
          <a:off x="13815540" y="7191357"/>
          <a:ext cx="3451354" cy="16182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630042"/>
              </a:solidFill>
            </a:rPr>
            <a:t>Legal or financial consultants</a:t>
          </a:r>
        </a:p>
      </dsp:txBody>
      <dsp:txXfrm>
        <a:off x="13815540" y="7191357"/>
        <a:ext cx="3451354" cy="1618297"/>
      </dsp:txXfrm>
    </dsp:sp>
    <dsp:sp modelId="{8D7F79DE-8A64-4671-9920-CB8FA9920618}">
      <dsp:nvSpPr>
        <dsp:cNvPr id="0" name=""/>
        <dsp:cNvSpPr/>
      </dsp:nvSpPr>
      <dsp:spPr>
        <a:xfrm>
          <a:off x="17266894" y="7191357"/>
          <a:ext cx="3451354" cy="16182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630042"/>
              </a:solidFill>
            </a:rPr>
            <a:t>Ineligible uses: Construction costs, past costs, in kind staffing</a:t>
          </a:r>
        </a:p>
      </dsp:txBody>
      <dsp:txXfrm>
        <a:off x="17266894" y="7191357"/>
        <a:ext cx="3451354" cy="1618297"/>
      </dsp:txXfrm>
    </dsp:sp>
    <dsp:sp modelId="{53A27431-AC4C-4154-8BD9-CD0379A32418}">
      <dsp:nvSpPr>
        <dsp:cNvPr id="0" name=""/>
        <dsp:cNvSpPr/>
      </dsp:nvSpPr>
      <dsp:spPr>
        <a:xfrm rot="10800000">
          <a:off x="0" y="4006"/>
          <a:ext cx="20728371" cy="5410742"/>
        </a:xfrm>
        <a:prstGeom prst="upArrowCallout">
          <a:avLst/>
        </a:prstGeom>
        <a:solidFill>
          <a:srgbClr val="63004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r>
            <a:rPr lang="en-US" sz="4500" kern="1200"/>
            <a:t>Communities selected for the Thrive Rural WI technical assistance will receive an invitation to apply for predevelopment grants (of up to $25,000 per year for up to two years).</a:t>
          </a:r>
        </a:p>
      </dsp:txBody>
      <dsp:txXfrm rot="10800000">
        <a:off x="0" y="4006"/>
        <a:ext cx="20728371" cy="35157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BC271D-0FFE-B439-92C8-E67FB23D1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D10EF9C-57DE-49D7-4A05-04B7358C32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B6AD2A-7545-D34A-A2CD-247F1EC33AE1}" type="datetimeFigureOut">
              <a:rPr lang="en-US" smtClean="0"/>
              <a:t>10/17/2025</a:t>
            </a:fld>
            <a:endParaRPr lang="en-US"/>
          </a:p>
        </p:txBody>
      </p:sp>
      <p:sp>
        <p:nvSpPr>
          <p:cNvPr id="4" name="Footer Placeholder 3">
            <a:extLst>
              <a:ext uri="{FF2B5EF4-FFF2-40B4-BE49-F238E27FC236}">
                <a16:creationId xmlns:a16="http://schemas.microsoft.com/office/drawing/2014/main" id="{82EBCF5A-2183-76FE-E8A5-2FA8F59C2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B091F9-AC39-B4E4-A414-6DBDDD3581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FEEBF2-E756-6F4F-88E2-D06259D02EEC}" type="slidenum">
              <a:rPr lang="en-US" smtClean="0"/>
              <a:t>‹#›</a:t>
            </a:fld>
            <a:endParaRPr lang="en-US"/>
          </a:p>
        </p:txBody>
      </p:sp>
    </p:spTree>
    <p:extLst>
      <p:ext uri="{BB962C8B-B14F-4D97-AF65-F5344CB8AC3E}">
        <p14:creationId xmlns:p14="http://schemas.microsoft.com/office/powerpoint/2010/main" val="1424691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D9EBF-13BD-344F-9E39-1EEDB08C0167}"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2559E-D660-4C4C-954F-F7EF8881957E}" type="slidenum">
              <a:rPr lang="en-US" smtClean="0"/>
              <a:t>‹#›</a:t>
            </a:fld>
            <a:endParaRPr lang="en-US"/>
          </a:p>
        </p:txBody>
      </p:sp>
    </p:spTree>
    <p:extLst>
      <p:ext uri="{BB962C8B-B14F-4D97-AF65-F5344CB8AC3E}">
        <p14:creationId xmlns:p14="http://schemas.microsoft.com/office/powerpoint/2010/main" val="649412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Might involve </a:t>
            </a:r>
            <a:r>
              <a:rPr lang="en-US" err="1">
                <a:cs typeface="Calibri"/>
              </a:rPr>
              <a:t>WICaP</a:t>
            </a:r>
            <a:r>
              <a:rPr lang="en-US">
                <a:cs typeface="Calibri"/>
              </a:rPr>
              <a:t> agency.  </a:t>
            </a:r>
          </a:p>
        </p:txBody>
      </p:sp>
      <p:sp>
        <p:nvSpPr>
          <p:cNvPr id="4" name="Slide Number Placeholder 3"/>
          <p:cNvSpPr>
            <a:spLocks noGrp="1"/>
          </p:cNvSpPr>
          <p:nvPr>
            <p:ph type="sldNum" sz="quarter" idx="5"/>
          </p:nvPr>
        </p:nvSpPr>
        <p:spPr/>
        <p:txBody>
          <a:bodyPr/>
          <a:lstStyle/>
          <a:p>
            <a:fld id="{0E82559E-D660-4C4C-954F-F7EF8881957E}" type="slidenum">
              <a:rPr lang="en-US" smtClean="0"/>
              <a:t>13</a:t>
            </a:fld>
            <a:endParaRPr lang="en-US"/>
          </a:p>
        </p:txBody>
      </p:sp>
    </p:spTree>
    <p:extLst>
      <p:ext uri="{BB962C8B-B14F-4D97-AF65-F5344CB8AC3E}">
        <p14:creationId xmlns:p14="http://schemas.microsoft.com/office/powerpoint/2010/main" val="3739836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E81594-57B3-D645-A4E7-28AD8896C738}"/>
              </a:ext>
            </a:extLst>
          </p:cNvPr>
          <p:cNvPicPr>
            <a:picLocks noChangeAspect="1"/>
          </p:cNvPicPr>
          <p:nvPr userDrawn="1"/>
        </p:nvPicPr>
        <p:blipFill>
          <a:blip r:embed="rId4"/>
          <a:srcRect/>
          <a:stretch/>
        </p:blipFill>
        <p:spPr>
          <a:xfrm>
            <a:off x="14839674" y="6023610"/>
            <a:ext cx="6675120" cy="1668780"/>
          </a:xfrm>
          <a:prstGeom prst="rect">
            <a:avLst/>
          </a:prstGeom>
        </p:spPr>
      </p:pic>
      <p:sp>
        <p:nvSpPr>
          <p:cNvPr id="6" name="Text Placeholder 5">
            <a:extLst>
              <a:ext uri="{FF2B5EF4-FFF2-40B4-BE49-F238E27FC236}">
                <a16:creationId xmlns:a16="http://schemas.microsoft.com/office/drawing/2014/main" id="{5BD4B97D-D628-B6EC-7BE6-19D6932217F9}"/>
              </a:ext>
            </a:extLst>
          </p:cNvPr>
          <p:cNvSpPr>
            <a:spLocks noGrp="1"/>
          </p:cNvSpPr>
          <p:nvPr>
            <p:ph type="body" sz="quarter" idx="10" hasCustomPrompt="1"/>
          </p:nvPr>
        </p:nvSpPr>
        <p:spPr>
          <a:xfrm>
            <a:off x="13016752" y="9195641"/>
            <a:ext cx="10219765" cy="603750"/>
          </a:xfrm>
        </p:spPr>
        <p:txBody>
          <a:bodyPr>
            <a:normAutofit/>
          </a:bodyPr>
          <a:lstStyle>
            <a:lvl1pPr marL="0" indent="0" algn="ctr">
              <a:buNone/>
              <a:defRPr sz="4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lvl="0"/>
            <a:r>
              <a:rPr lang="en-US"/>
              <a:t>PRESENTATION TITLE HERE</a:t>
            </a:r>
          </a:p>
        </p:txBody>
      </p:sp>
      <p:sp>
        <p:nvSpPr>
          <p:cNvPr id="7" name="Text Placeholder 5">
            <a:extLst>
              <a:ext uri="{FF2B5EF4-FFF2-40B4-BE49-F238E27FC236}">
                <a16:creationId xmlns:a16="http://schemas.microsoft.com/office/drawing/2014/main" id="{98979B23-B2B7-5C3F-0876-6017B7A406A0}"/>
              </a:ext>
            </a:extLst>
          </p:cNvPr>
          <p:cNvSpPr>
            <a:spLocks noGrp="1"/>
          </p:cNvSpPr>
          <p:nvPr>
            <p:ph type="body" sz="quarter" idx="11" hasCustomPrompt="1"/>
          </p:nvPr>
        </p:nvSpPr>
        <p:spPr>
          <a:xfrm>
            <a:off x="13016752" y="9876957"/>
            <a:ext cx="10219765" cy="603750"/>
          </a:xfrm>
        </p:spPr>
        <p:txBody>
          <a:bodyPr>
            <a:normAutofit/>
          </a:bodyPr>
          <a:lstStyle>
            <a:lvl1pPr marL="0" indent="0" algn="ctr">
              <a:buNone/>
              <a:defRPr sz="3600" b="0" i="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lvl="0"/>
            <a:r>
              <a:rPr lang="en-US"/>
              <a:t>Subtitle Here</a:t>
            </a:r>
          </a:p>
        </p:txBody>
      </p:sp>
      <p:sp>
        <p:nvSpPr>
          <p:cNvPr id="8" name="Text Placeholder 5">
            <a:extLst>
              <a:ext uri="{FF2B5EF4-FFF2-40B4-BE49-F238E27FC236}">
                <a16:creationId xmlns:a16="http://schemas.microsoft.com/office/drawing/2014/main" id="{3F901E68-8F66-7113-054B-C42E292F0D1A}"/>
              </a:ext>
            </a:extLst>
          </p:cNvPr>
          <p:cNvSpPr>
            <a:spLocks noGrp="1"/>
          </p:cNvSpPr>
          <p:nvPr>
            <p:ph type="body" sz="quarter" idx="12" hasCustomPrompt="1"/>
          </p:nvPr>
        </p:nvSpPr>
        <p:spPr>
          <a:xfrm>
            <a:off x="13016752" y="10916863"/>
            <a:ext cx="10219765" cy="603750"/>
          </a:xfrm>
        </p:spPr>
        <p:txBody>
          <a:bodyPr>
            <a:normAutofit/>
          </a:bodyPr>
          <a:lstStyle>
            <a:lvl1pPr marL="0" indent="0" algn="ctr">
              <a:buNone/>
              <a:defRPr sz="3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lvl="0"/>
            <a:r>
              <a:rPr lang="en-US"/>
              <a:t>00.00.22</a:t>
            </a:r>
          </a:p>
        </p:txBody>
      </p:sp>
    </p:spTree>
    <p:custDataLst>
      <p:tags r:id="rId1"/>
    </p:custDataLst>
    <p:extLst>
      <p:ext uri="{BB962C8B-B14F-4D97-AF65-F5344CB8AC3E}">
        <p14:creationId xmlns:p14="http://schemas.microsoft.com/office/powerpoint/2010/main" val="26131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Top">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FA8A86-EE20-AAA2-8D9E-FB113BC2239D}"/>
              </a:ext>
            </a:extLst>
          </p:cNvPr>
          <p:cNvSpPr>
            <a:spLocks noGrp="1"/>
          </p:cNvSpPr>
          <p:nvPr>
            <p:ph type="body" sz="quarter" idx="10" hasCustomPrompt="1"/>
          </p:nvPr>
        </p:nvSpPr>
        <p:spPr>
          <a:xfrm>
            <a:off x="2185416" y="1371600"/>
            <a:ext cx="20762718" cy="1076044"/>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Here</a:t>
            </a:r>
          </a:p>
        </p:txBody>
      </p:sp>
      <p:sp>
        <p:nvSpPr>
          <p:cNvPr id="11" name="Content Placeholder 12">
            <a:extLst>
              <a:ext uri="{FF2B5EF4-FFF2-40B4-BE49-F238E27FC236}">
                <a16:creationId xmlns:a16="http://schemas.microsoft.com/office/drawing/2014/main" id="{C39BDABC-3ACD-E14A-A93A-BDE5A520E18A}"/>
              </a:ext>
            </a:extLst>
          </p:cNvPr>
          <p:cNvSpPr>
            <a:spLocks noGrp="1"/>
          </p:cNvSpPr>
          <p:nvPr>
            <p:ph sz="quarter" idx="11"/>
          </p:nvPr>
        </p:nvSpPr>
        <p:spPr>
          <a:xfrm>
            <a:off x="2185416" y="3003178"/>
            <a:ext cx="20728371" cy="8884022"/>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CD2B8CD-78DA-4AFC-9FF1-D5704B7A8B6B}"/>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164545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3ECBAEA-5E93-1D64-5820-B99B2E869C66}"/>
              </a:ext>
            </a:extLst>
          </p:cNvPr>
          <p:cNvSpPr>
            <a:spLocks noGrp="1"/>
          </p:cNvSpPr>
          <p:nvPr>
            <p:ph type="body" sz="quarter" idx="10" hasCustomPrompt="1"/>
          </p:nvPr>
        </p:nvSpPr>
        <p:spPr>
          <a:xfrm>
            <a:off x="2185416" y="1371600"/>
            <a:ext cx="20762718" cy="1076044"/>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Here</a:t>
            </a:r>
          </a:p>
        </p:txBody>
      </p:sp>
      <p:sp>
        <p:nvSpPr>
          <p:cNvPr id="8" name="Content Placeholder 12">
            <a:extLst>
              <a:ext uri="{FF2B5EF4-FFF2-40B4-BE49-F238E27FC236}">
                <a16:creationId xmlns:a16="http://schemas.microsoft.com/office/drawing/2014/main" id="{789DFF24-9B42-3F18-3501-2E896A41CA07}"/>
              </a:ext>
            </a:extLst>
          </p:cNvPr>
          <p:cNvSpPr>
            <a:spLocks noGrp="1"/>
          </p:cNvSpPr>
          <p:nvPr>
            <p:ph sz="quarter" idx="11"/>
          </p:nvPr>
        </p:nvSpPr>
        <p:spPr>
          <a:xfrm>
            <a:off x="2185417" y="3003178"/>
            <a:ext cx="9828784" cy="8884022"/>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2">
            <a:extLst>
              <a:ext uri="{FF2B5EF4-FFF2-40B4-BE49-F238E27FC236}">
                <a16:creationId xmlns:a16="http://schemas.microsoft.com/office/drawing/2014/main" id="{B7E56D5E-FB25-C2EC-C139-2D4971D275EF}"/>
              </a:ext>
            </a:extLst>
          </p:cNvPr>
          <p:cNvSpPr>
            <a:spLocks noGrp="1"/>
          </p:cNvSpPr>
          <p:nvPr>
            <p:ph sz="quarter" idx="12"/>
          </p:nvPr>
        </p:nvSpPr>
        <p:spPr>
          <a:xfrm>
            <a:off x="13121640" y="3003177"/>
            <a:ext cx="9828784" cy="4116080"/>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EDC827B-5772-FD1B-6476-27B8B4303051}"/>
              </a:ext>
            </a:extLst>
          </p:cNvPr>
          <p:cNvSpPr>
            <a:spLocks noGrp="1"/>
          </p:cNvSpPr>
          <p:nvPr>
            <p:ph sz="quarter" idx="13"/>
          </p:nvPr>
        </p:nvSpPr>
        <p:spPr>
          <a:xfrm>
            <a:off x="13119350" y="7674790"/>
            <a:ext cx="9828784" cy="4116080"/>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273296DD-CCED-7F40-7E12-CBA7BC979DEE}"/>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1112560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Four Conten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E4D85576-19CE-7ABA-EC54-8248E048D626}"/>
              </a:ext>
            </a:extLst>
          </p:cNvPr>
          <p:cNvSpPr>
            <a:spLocks noGrp="1"/>
          </p:cNvSpPr>
          <p:nvPr>
            <p:ph type="body" sz="quarter" idx="10" hasCustomPrompt="1"/>
          </p:nvPr>
        </p:nvSpPr>
        <p:spPr>
          <a:xfrm>
            <a:off x="2185416" y="1371600"/>
            <a:ext cx="20762718" cy="1076044"/>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Here</a:t>
            </a:r>
          </a:p>
        </p:txBody>
      </p:sp>
      <p:sp>
        <p:nvSpPr>
          <p:cNvPr id="12" name="Content Placeholder 12">
            <a:extLst>
              <a:ext uri="{FF2B5EF4-FFF2-40B4-BE49-F238E27FC236}">
                <a16:creationId xmlns:a16="http://schemas.microsoft.com/office/drawing/2014/main" id="{E8AA24D6-B9FF-D757-340E-EA5BE9AB9F58}"/>
              </a:ext>
            </a:extLst>
          </p:cNvPr>
          <p:cNvSpPr>
            <a:spLocks noGrp="1"/>
          </p:cNvSpPr>
          <p:nvPr>
            <p:ph sz="quarter" idx="12"/>
          </p:nvPr>
        </p:nvSpPr>
        <p:spPr>
          <a:xfrm>
            <a:off x="13121640" y="3003177"/>
            <a:ext cx="9828784" cy="4116080"/>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A597EAD4-71EF-7095-960B-285A913068BD}"/>
              </a:ext>
            </a:extLst>
          </p:cNvPr>
          <p:cNvSpPr>
            <a:spLocks noGrp="1"/>
          </p:cNvSpPr>
          <p:nvPr>
            <p:ph sz="quarter" idx="13"/>
          </p:nvPr>
        </p:nvSpPr>
        <p:spPr>
          <a:xfrm>
            <a:off x="13121640" y="7771120"/>
            <a:ext cx="9828784" cy="4116080"/>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236DF43D-A845-CB65-4FCA-825D993BDE30}"/>
              </a:ext>
            </a:extLst>
          </p:cNvPr>
          <p:cNvSpPr>
            <a:spLocks noGrp="1"/>
          </p:cNvSpPr>
          <p:nvPr>
            <p:ph sz="quarter" idx="14"/>
          </p:nvPr>
        </p:nvSpPr>
        <p:spPr>
          <a:xfrm>
            <a:off x="2185416" y="3003177"/>
            <a:ext cx="9828784" cy="4116080"/>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4C599EB6-1E37-6F99-B07C-FF6A768EE633}"/>
              </a:ext>
            </a:extLst>
          </p:cNvPr>
          <p:cNvSpPr>
            <a:spLocks noGrp="1"/>
          </p:cNvSpPr>
          <p:nvPr>
            <p:ph sz="quarter" idx="15"/>
          </p:nvPr>
        </p:nvSpPr>
        <p:spPr>
          <a:xfrm>
            <a:off x="2185416" y="7771120"/>
            <a:ext cx="9828784" cy="4116080"/>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30CA1B8E-8E02-E0AE-0072-D45CEB1F6F93}"/>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216307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A99709-A28D-009C-4C73-6D1A58B7F76B}"/>
              </a:ext>
            </a:extLst>
          </p:cNvPr>
          <p:cNvPicPr>
            <a:picLocks noChangeAspect="1"/>
          </p:cNvPicPr>
          <p:nvPr userDrawn="1"/>
        </p:nvPicPr>
        <p:blipFill>
          <a:blip r:embed="rId3"/>
          <a:stretch>
            <a:fillRect/>
          </a:stretch>
        </p:blipFill>
        <p:spPr>
          <a:xfrm>
            <a:off x="0" y="0"/>
            <a:ext cx="914400" cy="13716000"/>
          </a:xfrm>
          <a:prstGeom prst="rect">
            <a:avLst/>
          </a:prstGeom>
        </p:spPr>
      </p:pic>
      <p:sp>
        <p:nvSpPr>
          <p:cNvPr id="7" name="Text Placeholder 10">
            <a:extLst>
              <a:ext uri="{FF2B5EF4-FFF2-40B4-BE49-F238E27FC236}">
                <a16:creationId xmlns:a16="http://schemas.microsoft.com/office/drawing/2014/main" id="{9094A76C-1751-947E-7B08-CB198853BBC8}"/>
              </a:ext>
            </a:extLst>
          </p:cNvPr>
          <p:cNvSpPr>
            <a:spLocks noGrp="1"/>
          </p:cNvSpPr>
          <p:nvPr>
            <p:ph type="body" sz="quarter" idx="10" hasCustomPrompt="1"/>
          </p:nvPr>
        </p:nvSpPr>
        <p:spPr>
          <a:xfrm>
            <a:off x="2185416" y="1371600"/>
            <a:ext cx="20762718" cy="1076044"/>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Here</a:t>
            </a:r>
          </a:p>
        </p:txBody>
      </p:sp>
      <p:sp>
        <p:nvSpPr>
          <p:cNvPr id="8" name="Content Placeholder 12">
            <a:extLst>
              <a:ext uri="{FF2B5EF4-FFF2-40B4-BE49-F238E27FC236}">
                <a16:creationId xmlns:a16="http://schemas.microsoft.com/office/drawing/2014/main" id="{6F36723F-E399-D908-E8D6-A8F5D29D7CCB}"/>
              </a:ext>
            </a:extLst>
          </p:cNvPr>
          <p:cNvSpPr>
            <a:spLocks noGrp="1"/>
          </p:cNvSpPr>
          <p:nvPr>
            <p:ph sz="quarter" idx="11"/>
          </p:nvPr>
        </p:nvSpPr>
        <p:spPr>
          <a:xfrm>
            <a:off x="2185417" y="4079920"/>
            <a:ext cx="9828784" cy="7997780"/>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4"/>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2">
            <a:extLst>
              <a:ext uri="{FF2B5EF4-FFF2-40B4-BE49-F238E27FC236}">
                <a16:creationId xmlns:a16="http://schemas.microsoft.com/office/drawing/2014/main" id="{4B63FBC7-9B87-35AF-E42C-6E9F08AA63F3}"/>
              </a:ext>
            </a:extLst>
          </p:cNvPr>
          <p:cNvSpPr>
            <a:spLocks noGrp="1"/>
          </p:cNvSpPr>
          <p:nvPr>
            <p:ph sz="quarter" idx="14"/>
          </p:nvPr>
        </p:nvSpPr>
        <p:spPr>
          <a:xfrm>
            <a:off x="13132459" y="4079920"/>
            <a:ext cx="9828784" cy="7997780"/>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4"/>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0">
            <a:extLst>
              <a:ext uri="{FF2B5EF4-FFF2-40B4-BE49-F238E27FC236}">
                <a16:creationId xmlns:a16="http://schemas.microsoft.com/office/drawing/2014/main" id="{F29872CD-E2B8-80CA-DB24-708E00812E92}"/>
              </a:ext>
            </a:extLst>
          </p:cNvPr>
          <p:cNvSpPr>
            <a:spLocks noGrp="1"/>
          </p:cNvSpPr>
          <p:nvPr>
            <p:ph type="body" sz="quarter" idx="13" hasCustomPrompt="1"/>
          </p:nvPr>
        </p:nvSpPr>
        <p:spPr>
          <a:xfrm>
            <a:off x="2185416" y="2981460"/>
            <a:ext cx="9828784" cy="907960"/>
          </a:xfrm>
        </p:spPr>
        <p:txBody>
          <a:bodyPr>
            <a:normAutofit/>
          </a:bodyPr>
          <a:lstStyle>
            <a:lvl1pPr marL="0" indent="0">
              <a:spcBef>
                <a:spcPts val="0"/>
              </a:spcBef>
              <a:buNone/>
              <a:defRPr sz="4800" b="0" i="0">
                <a:solidFill>
                  <a:srgbClr val="030121"/>
                </a:solidFill>
                <a:latin typeface="+mn-lt"/>
                <a:cs typeface="Arial" panose="020B0604020202020204" pitchFamily="34" charset="0"/>
              </a:defRPr>
            </a:lvl1pPr>
          </a:lstStyle>
          <a:p>
            <a:pPr lvl="0"/>
            <a:r>
              <a:rPr lang="en-US"/>
              <a:t>Comparison Title Here</a:t>
            </a:r>
          </a:p>
        </p:txBody>
      </p:sp>
      <p:sp>
        <p:nvSpPr>
          <p:cNvPr id="17" name="Text Placeholder 10">
            <a:extLst>
              <a:ext uri="{FF2B5EF4-FFF2-40B4-BE49-F238E27FC236}">
                <a16:creationId xmlns:a16="http://schemas.microsoft.com/office/drawing/2014/main" id="{53485DB0-A5A6-C039-CEB6-570C57345DDF}"/>
              </a:ext>
            </a:extLst>
          </p:cNvPr>
          <p:cNvSpPr>
            <a:spLocks noGrp="1"/>
          </p:cNvSpPr>
          <p:nvPr>
            <p:ph type="body" sz="quarter" idx="15" hasCustomPrompt="1"/>
          </p:nvPr>
        </p:nvSpPr>
        <p:spPr>
          <a:xfrm>
            <a:off x="13132458" y="2981460"/>
            <a:ext cx="9828784" cy="907960"/>
          </a:xfrm>
        </p:spPr>
        <p:txBody>
          <a:bodyPr>
            <a:normAutofit/>
          </a:bodyPr>
          <a:lstStyle>
            <a:lvl1pPr marL="0" indent="0">
              <a:spcBef>
                <a:spcPts val="0"/>
              </a:spcBef>
              <a:buNone/>
              <a:defRPr sz="4800" b="0" i="0">
                <a:solidFill>
                  <a:srgbClr val="030121"/>
                </a:solidFill>
                <a:latin typeface="+mn-lt"/>
                <a:cs typeface="Arial" panose="020B0604020202020204" pitchFamily="34" charset="0"/>
              </a:defRPr>
            </a:lvl1pPr>
          </a:lstStyle>
          <a:p>
            <a:pPr lvl="0"/>
            <a:r>
              <a:rPr lang="en-US"/>
              <a:t>Comparison Title Here</a:t>
            </a:r>
          </a:p>
        </p:txBody>
      </p:sp>
      <p:sp>
        <p:nvSpPr>
          <p:cNvPr id="12" name="Slide Number Placeholder 5">
            <a:extLst>
              <a:ext uri="{FF2B5EF4-FFF2-40B4-BE49-F238E27FC236}">
                <a16:creationId xmlns:a16="http://schemas.microsoft.com/office/drawing/2014/main" id="{2A0F6E42-3426-6F4B-D285-38B6FCF1010E}"/>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2087334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CD85ECF-BC33-30AF-D7FB-A4FFF86D3A72}"/>
              </a:ext>
            </a:extLst>
          </p:cNvPr>
          <p:cNvSpPr>
            <a:spLocks noGrp="1"/>
          </p:cNvSpPr>
          <p:nvPr>
            <p:ph type="body" sz="quarter" idx="10" hasCustomPrompt="1"/>
          </p:nvPr>
        </p:nvSpPr>
        <p:spPr>
          <a:xfrm>
            <a:off x="2197236" y="1371600"/>
            <a:ext cx="20762718" cy="1076044"/>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Here</a:t>
            </a:r>
          </a:p>
        </p:txBody>
      </p:sp>
      <p:sp>
        <p:nvSpPr>
          <p:cNvPr id="3" name="Slide Number Placeholder 5">
            <a:extLst>
              <a:ext uri="{FF2B5EF4-FFF2-40B4-BE49-F238E27FC236}">
                <a16:creationId xmlns:a16="http://schemas.microsoft.com/office/drawing/2014/main" id="{2EC6D7B7-5B32-8C10-1E5C-09E926FC64DD}"/>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3530522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p template">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CD85ECF-BC33-30AF-D7FB-A4FFF86D3A72}"/>
              </a:ext>
            </a:extLst>
          </p:cNvPr>
          <p:cNvSpPr>
            <a:spLocks noGrp="1"/>
          </p:cNvSpPr>
          <p:nvPr>
            <p:ph type="body" sz="quarter" idx="10" hasCustomPrompt="1"/>
          </p:nvPr>
        </p:nvSpPr>
        <p:spPr>
          <a:xfrm>
            <a:off x="2197236" y="295556"/>
            <a:ext cx="20762718" cy="1076044"/>
          </a:xfrm>
        </p:spPr>
        <p:txBody>
          <a:bodyPr>
            <a:noAutofit/>
          </a:bodyPr>
          <a:lstStyle>
            <a:lvl1pPr marL="0" indent="0">
              <a:spcBef>
                <a:spcPts val="0"/>
              </a:spcBef>
              <a:buNone/>
              <a:defRPr sz="5400" b="0" i="0">
                <a:solidFill>
                  <a:srgbClr val="030121"/>
                </a:solidFill>
                <a:latin typeface="+mj-lt"/>
                <a:cs typeface="Arial" panose="020B0604020202020204" pitchFamily="34" charset="0"/>
              </a:defRPr>
            </a:lvl1pPr>
          </a:lstStyle>
          <a:p>
            <a:r>
              <a:rPr lang="en-US"/>
              <a:t>PowerPoint Template Tips</a:t>
            </a:r>
          </a:p>
        </p:txBody>
      </p:sp>
      <p:sp>
        <p:nvSpPr>
          <p:cNvPr id="3" name="Slide Number Placeholder 5">
            <a:extLst>
              <a:ext uri="{FF2B5EF4-FFF2-40B4-BE49-F238E27FC236}">
                <a16:creationId xmlns:a16="http://schemas.microsoft.com/office/drawing/2014/main" id="{2EC6D7B7-5B32-8C10-1E5C-09E926FC64DD}"/>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
        <p:nvSpPr>
          <p:cNvPr id="4" name="Text Placeholder 10">
            <a:extLst>
              <a:ext uri="{FF2B5EF4-FFF2-40B4-BE49-F238E27FC236}">
                <a16:creationId xmlns:a16="http://schemas.microsoft.com/office/drawing/2014/main" id="{A490DCF3-16B4-3EDB-1D25-E6C021CFBF86}"/>
              </a:ext>
            </a:extLst>
          </p:cNvPr>
          <p:cNvSpPr>
            <a:spLocks noGrp="1"/>
          </p:cNvSpPr>
          <p:nvPr>
            <p:ph type="body" sz="quarter" idx="11" hasCustomPrompt="1"/>
          </p:nvPr>
        </p:nvSpPr>
        <p:spPr>
          <a:xfrm>
            <a:off x="2197236" y="1188184"/>
            <a:ext cx="20762718" cy="1076044"/>
          </a:xfrm>
        </p:spPr>
        <p:txBody>
          <a:bodyPr>
            <a:noAutofit/>
          </a:bodyPr>
          <a:lstStyle>
            <a:lvl1pPr marL="0" indent="0">
              <a:spcBef>
                <a:spcPts val="0"/>
              </a:spcBef>
              <a:buNone/>
              <a:defRPr sz="2800" b="0" i="0">
                <a:solidFill>
                  <a:srgbClr val="030121"/>
                </a:solidFill>
                <a:latin typeface="+mj-lt"/>
                <a:cs typeface="Arial" panose="020B0604020202020204" pitchFamily="34" charset="0"/>
              </a:defRPr>
            </a:lvl1pPr>
          </a:lstStyle>
          <a:p>
            <a:r>
              <a:rPr lang="en-US"/>
              <a:t>This will not appear in presentation mode.</a:t>
            </a:r>
          </a:p>
        </p:txBody>
      </p:sp>
    </p:spTree>
    <p:custDataLst>
      <p:tags r:id="rId1"/>
    </p:custDataLst>
    <p:extLst>
      <p:ext uri="{BB962C8B-B14F-4D97-AF65-F5344CB8AC3E}">
        <p14:creationId xmlns:p14="http://schemas.microsoft.com/office/powerpoint/2010/main" val="3982192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cons">
    <p:spTree>
      <p:nvGrpSpPr>
        <p:cNvPr id="1" name=""/>
        <p:cNvGrpSpPr/>
        <p:nvPr/>
      </p:nvGrpSpPr>
      <p:grpSpPr>
        <a:xfrm>
          <a:off x="0" y="0"/>
          <a:ext cx="0" cy="0"/>
          <a:chOff x="0" y="0"/>
          <a:chExt cx="0" cy="0"/>
        </a:xfrm>
      </p:grpSpPr>
      <p:sp>
        <p:nvSpPr>
          <p:cNvPr id="6" name="Freeform 44">
            <a:extLst>
              <a:ext uri="{FF2B5EF4-FFF2-40B4-BE49-F238E27FC236}">
                <a16:creationId xmlns:a16="http://schemas.microsoft.com/office/drawing/2014/main" id="{B128763F-0FBC-92BD-CAD8-99DD845C6260}"/>
              </a:ext>
            </a:extLst>
          </p:cNvPr>
          <p:cNvSpPr>
            <a:spLocks noGrp="1"/>
          </p:cNvSpPr>
          <p:nvPr>
            <p:ph type="pic" sz="quarter" idx="26"/>
          </p:nvPr>
        </p:nvSpPr>
        <p:spPr>
          <a:xfrm>
            <a:off x="736309" y="24539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8" name="Freeform 44">
            <a:extLst>
              <a:ext uri="{FF2B5EF4-FFF2-40B4-BE49-F238E27FC236}">
                <a16:creationId xmlns:a16="http://schemas.microsoft.com/office/drawing/2014/main" id="{6A7563E0-41F9-BC24-B60A-114B714F8F71}"/>
              </a:ext>
            </a:extLst>
          </p:cNvPr>
          <p:cNvSpPr>
            <a:spLocks noGrp="1"/>
          </p:cNvSpPr>
          <p:nvPr>
            <p:ph type="pic" sz="quarter" idx="27"/>
          </p:nvPr>
        </p:nvSpPr>
        <p:spPr>
          <a:xfrm>
            <a:off x="2385495" y="24539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9" name="Freeform 44">
            <a:extLst>
              <a:ext uri="{FF2B5EF4-FFF2-40B4-BE49-F238E27FC236}">
                <a16:creationId xmlns:a16="http://schemas.microsoft.com/office/drawing/2014/main" id="{FD5183EE-4BE7-039C-7984-437083983253}"/>
              </a:ext>
            </a:extLst>
          </p:cNvPr>
          <p:cNvSpPr>
            <a:spLocks noGrp="1"/>
          </p:cNvSpPr>
          <p:nvPr>
            <p:ph type="pic" sz="quarter" idx="28"/>
          </p:nvPr>
        </p:nvSpPr>
        <p:spPr>
          <a:xfrm>
            <a:off x="4034681" y="24539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0" name="Freeform 44">
            <a:extLst>
              <a:ext uri="{FF2B5EF4-FFF2-40B4-BE49-F238E27FC236}">
                <a16:creationId xmlns:a16="http://schemas.microsoft.com/office/drawing/2014/main" id="{F8333022-46A1-D13C-0BF3-B829FAD7383F}"/>
              </a:ext>
            </a:extLst>
          </p:cNvPr>
          <p:cNvSpPr>
            <a:spLocks noGrp="1"/>
          </p:cNvSpPr>
          <p:nvPr>
            <p:ph type="pic" sz="quarter" idx="29"/>
          </p:nvPr>
        </p:nvSpPr>
        <p:spPr>
          <a:xfrm>
            <a:off x="5683867" y="24539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1" name="Freeform 44">
            <a:extLst>
              <a:ext uri="{FF2B5EF4-FFF2-40B4-BE49-F238E27FC236}">
                <a16:creationId xmlns:a16="http://schemas.microsoft.com/office/drawing/2014/main" id="{43C8B2DC-2CA0-315C-A311-3DF3854CFF21}"/>
              </a:ext>
            </a:extLst>
          </p:cNvPr>
          <p:cNvSpPr>
            <a:spLocks noGrp="1"/>
          </p:cNvSpPr>
          <p:nvPr>
            <p:ph type="pic" sz="quarter" idx="30"/>
          </p:nvPr>
        </p:nvSpPr>
        <p:spPr>
          <a:xfrm>
            <a:off x="7333053" y="24539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2" name="Freeform 44">
            <a:extLst>
              <a:ext uri="{FF2B5EF4-FFF2-40B4-BE49-F238E27FC236}">
                <a16:creationId xmlns:a16="http://schemas.microsoft.com/office/drawing/2014/main" id="{C01C379C-842B-80C4-42F6-C59FC9863C55}"/>
              </a:ext>
            </a:extLst>
          </p:cNvPr>
          <p:cNvSpPr>
            <a:spLocks noGrp="1"/>
          </p:cNvSpPr>
          <p:nvPr>
            <p:ph type="pic" sz="quarter" idx="31"/>
          </p:nvPr>
        </p:nvSpPr>
        <p:spPr>
          <a:xfrm>
            <a:off x="8982239" y="24539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3" name="Freeform 44">
            <a:extLst>
              <a:ext uri="{FF2B5EF4-FFF2-40B4-BE49-F238E27FC236}">
                <a16:creationId xmlns:a16="http://schemas.microsoft.com/office/drawing/2014/main" id="{BD1D5E65-C457-AEED-3D12-22EC8E8AEDB1}"/>
              </a:ext>
            </a:extLst>
          </p:cNvPr>
          <p:cNvSpPr>
            <a:spLocks noGrp="1"/>
          </p:cNvSpPr>
          <p:nvPr>
            <p:ph type="pic" sz="quarter" idx="32"/>
          </p:nvPr>
        </p:nvSpPr>
        <p:spPr>
          <a:xfrm>
            <a:off x="10631425" y="24539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4" name="Freeform 44">
            <a:extLst>
              <a:ext uri="{FF2B5EF4-FFF2-40B4-BE49-F238E27FC236}">
                <a16:creationId xmlns:a16="http://schemas.microsoft.com/office/drawing/2014/main" id="{6AEDCAB1-14EA-423D-E242-BD17A85ACED7}"/>
              </a:ext>
            </a:extLst>
          </p:cNvPr>
          <p:cNvSpPr>
            <a:spLocks noGrp="1"/>
          </p:cNvSpPr>
          <p:nvPr>
            <p:ph type="pic" sz="quarter" idx="33"/>
          </p:nvPr>
        </p:nvSpPr>
        <p:spPr>
          <a:xfrm>
            <a:off x="12280609" y="24539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5" name="Freeform 44">
            <a:extLst>
              <a:ext uri="{FF2B5EF4-FFF2-40B4-BE49-F238E27FC236}">
                <a16:creationId xmlns:a16="http://schemas.microsoft.com/office/drawing/2014/main" id="{59E18B30-3FEA-D595-CF09-7321274A7962}"/>
              </a:ext>
            </a:extLst>
          </p:cNvPr>
          <p:cNvSpPr>
            <a:spLocks noGrp="1"/>
          </p:cNvSpPr>
          <p:nvPr>
            <p:ph type="pic" sz="quarter" idx="34"/>
          </p:nvPr>
        </p:nvSpPr>
        <p:spPr>
          <a:xfrm>
            <a:off x="5683867" y="40541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6" name="Freeform 44">
            <a:extLst>
              <a:ext uri="{FF2B5EF4-FFF2-40B4-BE49-F238E27FC236}">
                <a16:creationId xmlns:a16="http://schemas.microsoft.com/office/drawing/2014/main" id="{B0CA3D99-0352-BD1D-21F6-8E4D80568E1A}"/>
              </a:ext>
            </a:extLst>
          </p:cNvPr>
          <p:cNvSpPr>
            <a:spLocks noGrp="1"/>
          </p:cNvSpPr>
          <p:nvPr>
            <p:ph type="pic" sz="quarter" idx="35"/>
          </p:nvPr>
        </p:nvSpPr>
        <p:spPr>
          <a:xfrm>
            <a:off x="7333053" y="40541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7" name="Freeform 44">
            <a:extLst>
              <a:ext uri="{FF2B5EF4-FFF2-40B4-BE49-F238E27FC236}">
                <a16:creationId xmlns:a16="http://schemas.microsoft.com/office/drawing/2014/main" id="{8663407F-CA41-602D-CC47-AEBF658FADA3}"/>
              </a:ext>
            </a:extLst>
          </p:cNvPr>
          <p:cNvSpPr>
            <a:spLocks noGrp="1"/>
          </p:cNvSpPr>
          <p:nvPr>
            <p:ph type="pic" sz="quarter" idx="36"/>
          </p:nvPr>
        </p:nvSpPr>
        <p:spPr>
          <a:xfrm>
            <a:off x="8982239" y="40541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8" name="Freeform 44">
            <a:extLst>
              <a:ext uri="{FF2B5EF4-FFF2-40B4-BE49-F238E27FC236}">
                <a16:creationId xmlns:a16="http://schemas.microsoft.com/office/drawing/2014/main" id="{76DB6163-1D6A-5235-B9FA-BD083202D729}"/>
              </a:ext>
            </a:extLst>
          </p:cNvPr>
          <p:cNvSpPr>
            <a:spLocks noGrp="1"/>
          </p:cNvSpPr>
          <p:nvPr>
            <p:ph type="pic" sz="quarter" idx="37"/>
          </p:nvPr>
        </p:nvSpPr>
        <p:spPr>
          <a:xfrm>
            <a:off x="10631425" y="40541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19" name="Freeform 44">
            <a:extLst>
              <a:ext uri="{FF2B5EF4-FFF2-40B4-BE49-F238E27FC236}">
                <a16:creationId xmlns:a16="http://schemas.microsoft.com/office/drawing/2014/main" id="{9D83407F-907B-611A-7BD9-B6B583466D75}"/>
              </a:ext>
            </a:extLst>
          </p:cNvPr>
          <p:cNvSpPr>
            <a:spLocks noGrp="1"/>
          </p:cNvSpPr>
          <p:nvPr>
            <p:ph type="pic" sz="quarter" idx="38"/>
          </p:nvPr>
        </p:nvSpPr>
        <p:spPr>
          <a:xfrm>
            <a:off x="12280609" y="40541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0" name="Freeform 44">
            <a:extLst>
              <a:ext uri="{FF2B5EF4-FFF2-40B4-BE49-F238E27FC236}">
                <a16:creationId xmlns:a16="http://schemas.microsoft.com/office/drawing/2014/main" id="{6AA7D09C-A96A-7689-A11A-56CCA95D16B5}"/>
              </a:ext>
            </a:extLst>
          </p:cNvPr>
          <p:cNvSpPr>
            <a:spLocks noGrp="1"/>
          </p:cNvSpPr>
          <p:nvPr>
            <p:ph type="pic" sz="quarter" idx="39"/>
          </p:nvPr>
        </p:nvSpPr>
        <p:spPr>
          <a:xfrm>
            <a:off x="736309" y="40541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1" name="Freeform 44">
            <a:extLst>
              <a:ext uri="{FF2B5EF4-FFF2-40B4-BE49-F238E27FC236}">
                <a16:creationId xmlns:a16="http://schemas.microsoft.com/office/drawing/2014/main" id="{C155766B-E185-900A-0824-880A8966498E}"/>
              </a:ext>
            </a:extLst>
          </p:cNvPr>
          <p:cNvSpPr>
            <a:spLocks noGrp="1"/>
          </p:cNvSpPr>
          <p:nvPr>
            <p:ph type="pic" sz="quarter" idx="40"/>
          </p:nvPr>
        </p:nvSpPr>
        <p:spPr>
          <a:xfrm>
            <a:off x="2385495" y="40541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2" name="Freeform 44">
            <a:extLst>
              <a:ext uri="{FF2B5EF4-FFF2-40B4-BE49-F238E27FC236}">
                <a16:creationId xmlns:a16="http://schemas.microsoft.com/office/drawing/2014/main" id="{E5DDA71A-4573-459D-7ED4-06A7ED0F3917}"/>
              </a:ext>
            </a:extLst>
          </p:cNvPr>
          <p:cNvSpPr>
            <a:spLocks noGrp="1"/>
          </p:cNvSpPr>
          <p:nvPr>
            <p:ph type="pic" sz="quarter" idx="41"/>
          </p:nvPr>
        </p:nvSpPr>
        <p:spPr>
          <a:xfrm>
            <a:off x="4034681" y="40541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3" name="Freeform 44">
            <a:extLst>
              <a:ext uri="{FF2B5EF4-FFF2-40B4-BE49-F238E27FC236}">
                <a16:creationId xmlns:a16="http://schemas.microsoft.com/office/drawing/2014/main" id="{467EBCB4-1F4C-4259-6045-20DA0BF0CA46}"/>
              </a:ext>
            </a:extLst>
          </p:cNvPr>
          <p:cNvSpPr>
            <a:spLocks noGrp="1"/>
          </p:cNvSpPr>
          <p:nvPr>
            <p:ph type="pic" sz="quarter" idx="42"/>
          </p:nvPr>
        </p:nvSpPr>
        <p:spPr>
          <a:xfrm>
            <a:off x="736309" y="58257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4" name="Freeform 44">
            <a:extLst>
              <a:ext uri="{FF2B5EF4-FFF2-40B4-BE49-F238E27FC236}">
                <a16:creationId xmlns:a16="http://schemas.microsoft.com/office/drawing/2014/main" id="{1393B6A7-7B1D-363E-E7F1-D62F9F26FD73}"/>
              </a:ext>
            </a:extLst>
          </p:cNvPr>
          <p:cNvSpPr>
            <a:spLocks noGrp="1"/>
          </p:cNvSpPr>
          <p:nvPr>
            <p:ph type="pic" sz="quarter" idx="43"/>
          </p:nvPr>
        </p:nvSpPr>
        <p:spPr>
          <a:xfrm>
            <a:off x="2385495" y="58257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5" name="Freeform 44">
            <a:extLst>
              <a:ext uri="{FF2B5EF4-FFF2-40B4-BE49-F238E27FC236}">
                <a16:creationId xmlns:a16="http://schemas.microsoft.com/office/drawing/2014/main" id="{43229992-9A83-014F-5B23-72D2522CA9C4}"/>
              </a:ext>
            </a:extLst>
          </p:cNvPr>
          <p:cNvSpPr>
            <a:spLocks noGrp="1"/>
          </p:cNvSpPr>
          <p:nvPr>
            <p:ph type="pic" sz="quarter" idx="44"/>
          </p:nvPr>
        </p:nvSpPr>
        <p:spPr>
          <a:xfrm>
            <a:off x="4034681" y="58257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6" name="Freeform 44">
            <a:extLst>
              <a:ext uri="{FF2B5EF4-FFF2-40B4-BE49-F238E27FC236}">
                <a16:creationId xmlns:a16="http://schemas.microsoft.com/office/drawing/2014/main" id="{0ABB9247-56A2-C701-B84E-8EECDC4B143D}"/>
              </a:ext>
            </a:extLst>
          </p:cNvPr>
          <p:cNvSpPr>
            <a:spLocks noGrp="1"/>
          </p:cNvSpPr>
          <p:nvPr>
            <p:ph type="pic" sz="quarter" idx="45"/>
          </p:nvPr>
        </p:nvSpPr>
        <p:spPr>
          <a:xfrm>
            <a:off x="5683867" y="58257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7" name="Freeform 44">
            <a:extLst>
              <a:ext uri="{FF2B5EF4-FFF2-40B4-BE49-F238E27FC236}">
                <a16:creationId xmlns:a16="http://schemas.microsoft.com/office/drawing/2014/main" id="{421EAC6C-D2F6-FA22-28A2-F09E2474A954}"/>
              </a:ext>
            </a:extLst>
          </p:cNvPr>
          <p:cNvSpPr>
            <a:spLocks noGrp="1"/>
          </p:cNvSpPr>
          <p:nvPr>
            <p:ph type="pic" sz="quarter" idx="46"/>
          </p:nvPr>
        </p:nvSpPr>
        <p:spPr>
          <a:xfrm>
            <a:off x="7333053" y="58257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8" name="Freeform 44">
            <a:extLst>
              <a:ext uri="{FF2B5EF4-FFF2-40B4-BE49-F238E27FC236}">
                <a16:creationId xmlns:a16="http://schemas.microsoft.com/office/drawing/2014/main" id="{5094F3FC-DE3A-A8D9-E102-4F819FC44423}"/>
              </a:ext>
            </a:extLst>
          </p:cNvPr>
          <p:cNvSpPr>
            <a:spLocks noGrp="1"/>
          </p:cNvSpPr>
          <p:nvPr>
            <p:ph type="pic" sz="quarter" idx="47"/>
          </p:nvPr>
        </p:nvSpPr>
        <p:spPr>
          <a:xfrm>
            <a:off x="8982239" y="58257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29" name="Freeform 44">
            <a:extLst>
              <a:ext uri="{FF2B5EF4-FFF2-40B4-BE49-F238E27FC236}">
                <a16:creationId xmlns:a16="http://schemas.microsoft.com/office/drawing/2014/main" id="{D6D5D941-FF7D-934A-F789-9DAC069551ED}"/>
              </a:ext>
            </a:extLst>
          </p:cNvPr>
          <p:cNvSpPr>
            <a:spLocks noGrp="1"/>
          </p:cNvSpPr>
          <p:nvPr>
            <p:ph type="pic" sz="quarter" idx="48"/>
          </p:nvPr>
        </p:nvSpPr>
        <p:spPr>
          <a:xfrm>
            <a:off x="10631425" y="58257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0" name="Freeform 44">
            <a:extLst>
              <a:ext uri="{FF2B5EF4-FFF2-40B4-BE49-F238E27FC236}">
                <a16:creationId xmlns:a16="http://schemas.microsoft.com/office/drawing/2014/main" id="{398167C1-1366-3F94-ED5B-316F4F3CD2F2}"/>
              </a:ext>
            </a:extLst>
          </p:cNvPr>
          <p:cNvSpPr>
            <a:spLocks noGrp="1"/>
          </p:cNvSpPr>
          <p:nvPr>
            <p:ph type="pic" sz="quarter" idx="49"/>
          </p:nvPr>
        </p:nvSpPr>
        <p:spPr>
          <a:xfrm>
            <a:off x="12280609" y="58257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1" name="Freeform 44">
            <a:extLst>
              <a:ext uri="{FF2B5EF4-FFF2-40B4-BE49-F238E27FC236}">
                <a16:creationId xmlns:a16="http://schemas.microsoft.com/office/drawing/2014/main" id="{EC8A62A7-5922-6A03-3DB6-D1ED07484BE8}"/>
              </a:ext>
            </a:extLst>
          </p:cNvPr>
          <p:cNvSpPr>
            <a:spLocks noGrp="1"/>
          </p:cNvSpPr>
          <p:nvPr>
            <p:ph type="pic" sz="quarter" idx="50"/>
          </p:nvPr>
        </p:nvSpPr>
        <p:spPr>
          <a:xfrm>
            <a:off x="5683867" y="74259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2" name="Freeform 44">
            <a:extLst>
              <a:ext uri="{FF2B5EF4-FFF2-40B4-BE49-F238E27FC236}">
                <a16:creationId xmlns:a16="http://schemas.microsoft.com/office/drawing/2014/main" id="{81FC4943-AFDA-71C6-A1ED-38964F4D37A7}"/>
              </a:ext>
            </a:extLst>
          </p:cNvPr>
          <p:cNvSpPr>
            <a:spLocks noGrp="1"/>
          </p:cNvSpPr>
          <p:nvPr>
            <p:ph type="pic" sz="quarter" idx="51"/>
          </p:nvPr>
        </p:nvSpPr>
        <p:spPr>
          <a:xfrm>
            <a:off x="7333053" y="74259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3" name="Freeform 44">
            <a:extLst>
              <a:ext uri="{FF2B5EF4-FFF2-40B4-BE49-F238E27FC236}">
                <a16:creationId xmlns:a16="http://schemas.microsoft.com/office/drawing/2014/main" id="{23F754BB-D64E-9F26-2D98-114561D747B7}"/>
              </a:ext>
            </a:extLst>
          </p:cNvPr>
          <p:cNvSpPr>
            <a:spLocks noGrp="1"/>
          </p:cNvSpPr>
          <p:nvPr>
            <p:ph type="pic" sz="quarter" idx="52"/>
          </p:nvPr>
        </p:nvSpPr>
        <p:spPr>
          <a:xfrm>
            <a:off x="8982239" y="74259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4" name="Freeform 44">
            <a:extLst>
              <a:ext uri="{FF2B5EF4-FFF2-40B4-BE49-F238E27FC236}">
                <a16:creationId xmlns:a16="http://schemas.microsoft.com/office/drawing/2014/main" id="{831254F7-8246-C9B6-3A41-0B06C0166273}"/>
              </a:ext>
            </a:extLst>
          </p:cNvPr>
          <p:cNvSpPr>
            <a:spLocks noGrp="1"/>
          </p:cNvSpPr>
          <p:nvPr>
            <p:ph type="pic" sz="quarter" idx="53"/>
          </p:nvPr>
        </p:nvSpPr>
        <p:spPr>
          <a:xfrm>
            <a:off x="10631425" y="74259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5" name="Freeform 44">
            <a:extLst>
              <a:ext uri="{FF2B5EF4-FFF2-40B4-BE49-F238E27FC236}">
                <a16:creationId xmlns:a16="http://schemas.microsoft.com/office/drawing/2014/main" id="{62467D6A-34C5-3C72-8FDA-01DF1D3DFAE3}"/>
              </a:ext>
            </a:extLst>
          </p:cNvPr>
          <p:cNvSpPr>
            <a:spLocks noGrp="1"/>
          </p:cNvSpPr>
          <p:nvPr>
            <p:ph type="pic" sz="quarter" idx="54"/>
          </p:nvPr>
        </p:nvSpPr>
        <p:spPr>
          <a:xfrm>
            <a:off x="12280609" y="74259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6" name="Freeform 44">
            <a:extLst>
              <a:ext uri="{FF2B5EF4-FFF2-40B4-BE49-F238E27FC236}">
                <a16:creationId xmlns:a16="http://schemas.microsoft.com/office/drawing/2014/main" id="{F1DE2DD3-B4B2-BDAD-20C3-4FFA4A177B79}"/>
              </a:ext>
            </a:extLst>
          </p:cNvPr>
          <p:cNvSpPr>
            <a:spLocks noGrp="1"/>
          </p:cNvSpPr>
          <p:nvPr>
            <p:ph type="pic" sz="quarter" idx="55"/>
          </p:nvPr>
        </p:nvSpPr>
        <p:spPr>
          <a:xfrm>
            <a:off x="736309" y="74259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7" name="Freeform 44">
            <a:extLst>
              <a:ext uri="{FF2B5EF4-FFF2-40B4-BE49-F238E27FC236}">
                <a16:creationId xmlns:a16="http://schemas.microsoft.com/office/drawing/2014/main" id="{825EDFCF-EC9F-9523-C701-21FD746D6AB0}"/>
              </a:ext>
            </a:extLst>
          </p:cNvPr>
          <p:cNvSpPr>
            <a:spLocks noGrp="1"/>
          </p:cNvSpPr>
          <p:nvPr>
            <p:ph type="pic" sz="quarter" idx="56"/>
          </p:nvPr>
        </p:nvSpPr>
        <p:spPr>
          <a:xfrm>
            <a:off x="2385495" y="74259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8" name="Freeform 44">
            <a:extLst>
              <a:ext uri="{FF2B5EF4-FFF2-40B4-BE49-F238E27FC236}">
                <a16:creationId xmlns:a16="http://schemas.microsoft.com/office/drawing/2014/main" id="{3C7C7987-DA5B-4C46-5F9B-5A51FD035F3E}"/>
              </a:ext>
            </a:extLst>
          </p:cNvPr>
          <p:cNvSpPr>
            <a:spLocks noGrp="1"/>
          </p:cNvSpPr>
          <p:nvPr>
            <p:ph type="pic" sz="quarter" idx="57"/>
          </p:nvPr>
        </p:nvSpPr>
        <p:spPr>
          <a:xfrm>
            <a:off x="4034681" y="742597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accent3"/>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39" name="Freeform 44">
            <a:extLst>
              <a:ext uri="{FF2B5EF4-FFF2-40B4-BE49-F238E27FC236}">
                <a16:creationId xmlns:a16="http://schemas.microsoft.com/office/drawing/2014/main" id="{F33E9D88-3819-90BC-2D06-F92DEB2577BB}"/>
              </a:ext>
            </a:extLst>
          </p:cNvPr>
          <p:cNvSpPr>
            <a:spLocks noGrp="1"/>
          </p:cNvSpPr>
          <p:nvPr>
            <p:ph type="pic" sz="quarter" idx="58"/>
          </p:nvPr>
        </p:nvSpPr>
        <p:spPr>
          <a:xfrm>
            <a:off x="736309" y="91976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0" name="Freeform 44">
            <a:extLst>
              <a:ext uri="{FF2B5EF4-FFF2-40B4-BE49-F238E27FC236}">
                <a16:creationId xmlns:a16="http://schemas.microsoft.com/office/drawing/2014/main" id="{AB9F38FE-F152-C40F-0C4C-62AB6356F6C3}"/>
              </a:ext>
            </a:extLst>
          </p:cNvPr>
          <p:cNvSpPr>
            <a:spLocks noGrp="1"/>
          </p:cNvSpPr>
          <p:nvPr>
            <p:ph type="pic" sz="quarter" idx="59"/>
          </p:nvPr>
        </p:nvSpPr>
        <p:spPr>
          <a:xfrm>
            <a:off x="2385495" y="91976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1" name="Freeform 44">
            <a:extLst>
              <a:ext uri="{FF2B5EF4-FFF2-40B4-BE49-F238E27FC236}">
                <a16:creationId xmlns:a16="http://schemas.microsoft.com/office/drawing/2014/main" id="{75B00C68-EA2F-0F73-3EFF-1972752C7246}"/>
              </a:ext>
            </a:extLst>
          </p:cNvPr>
          <p:cNvSpPr>
            <a:spLocks noGrp="1"/>
          </p:cNvSpPr>
          <p:nvPr>
            <p:ph type="pic" sz="quarter" idx="60"/>
          </p:nvPr>
        </p:nvSpPr>
        <p:spPr>
          <a:xfrm>
            <a:off x="4034681" y="91976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2" name="Freeform 44">
            <a:extLst>
              <a:ext uri="{FF2B5EF4-FFF2-40B4-BE49-F238E27FC236}">
                <a16:creationId xmlns:a16="http://schemas.microsoft.com/office/drawing/2014/main" id="{13E34C0B-43B8-1D64-8C24-7A02E7AF27D5}"/>
              </a:ext>
            </a:extLst>
          </p:cNvPr>
          <p:cNvSpPr>
            <a:spLocks noGrp="1"/>
          </p:cNvSpPr>
          <p:nvPr>
            <p:ph type="pic" sz="quarter" idx="61"/>
          </p:nvPr>
        </p:nvSpPr>
        <p:spPr>
          <a:xfrm>
            <a:off x="5683867" y="91976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3" name="Freeform 44">
            <a:extLst>
              <a:ext uri="{FF2B5EF4-FFF2-40B4-BE49-F238E27FC236}">
                <a16:creationId xmlns:a16="http://schemas.microsoft.com/office/drawing/2014/main" id="{8BB8203D-B76D-6CB1-C63B-6B7DDD13EECC}"/>
              </a:ext>
            </a:extLst>
          </p:cNvPr>
          <p:cNvSpPr>
            <a:spLocks noGrp="1"/>
          </p:cNvSpPr>
          <p:nvPr>
            <p:ph type="pic" sz="quarter" idx="62"/>
          </p:nvPr>
        </p:nvSpPr>
        <p:spPr>
          <a:xfrm>
            <a:off x="7333053" y="91976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4" name="Freeform 44">
            <a:extLst>
              <a:ext uri="{FF2B5EF4-FFF2-40B4-BE49-F238E27FC236}">
                <a16:creationId xmlns:a16="http://schemas.microsoft.com/office/drawing/2014/main" id="{84BB6D85-9962-E842-5406-DF58D2A06876}"/>
              </a:ext>
            </a:extLst>
          </p:cNvPr>
          <p:cNvSpPr>
            <a:spLocks noGrp="1"/>
          </p:cNvSpPr>
          <p:nvPr>
            <p:ph type="pic" sz="quarter" idx="63"/>
          </p:nvPr>
        </p:nvSpPr>
        <p:spPr>
          <a:xfrm>
            <a:off x="8982239" y="91976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5" name="Picture Placeholder 44">
            <a:extLst>
              <a:ext uri="{FF2B5EF4-FFF2-40B4-BE49-F238E27FC236}">
                <a16:creationId xmlns:a16="http://schemas.microsoft.com/office/drawing/2014/main" id="{75C599ED-6EA7-A6DC-7B46-CC0CC9D402E1}"/>
              </a:ext>
            </a:extLst>
          </p:cNvPr>
          <p:cNvSpPr>
            <a:spLocks noGrp="1"/>
          </p:cNvSpPr>
          <p:nvPr>
            <p:ph type="pic" sz="quarter" idx="64"/>
          </p:nvPr>
        </p:nvSpPr>
        <p:spPr>
          <a:xfrm>
            <a:off x="10631425" y="91976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6" name="Freeform 44">
            <a:extLst>
              <a:ext uri="{FF2B5EF4-FFF2-40B4-BE49-F238E27FC236}">
                <a16:creationId xmlns:a16="http://schemas.microsoft.com/office/drawing/2014/main" id="{0274CE3E-A62A-35FC-0250-FC0AF7799ED6}"/>
              </a:ext>
            </a:extLst>
          </p:cNvPr>
          <p:cNvSpPr>
            <a:spLocks noGrp="1"/>
          </p:cNvSpPr>
          <p:nvPr>
            <p:ph type="pic" sz="quarter" idx="65"/>
          </p:nvPr>
        </p:nvSpPr>
        <p:spPr>
          <a:xfrm>
            <a:off x="12280609" y="91976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7" name="Freeform 44">
            <a:extLst>
              <a:ext uri="{FF2B5EF4-FFF2-40B4-BE49-F238E27FC236}">
                <a16:creationId xmlns:a16="http://schemas.microsoft.com/office/drawing/2014/main" id="{38D6D42B-E66A-9C70-8959-A4D78D9C004E}"/>
              </a:ext>
            </a:extLst>
          </p:cNvPr>
          <p:cNvSpPr>
            <a:spLocks noGrp="1"/>
          </p:cNvSpPr>
          <p:nvPr>
            <p:ph type="pic" sz="quarter" idx="66"/>
          </p:nvPr>
        </p:nvSpPr>
        <p:spPr>
          <a:xfrm>
            <a:off x="5683867" y="107978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8" name="Freeform 44">
            <a:extLst>
              <a:ext uri="{FF2B5EF4-FFF2-40B4-BE49-F238E27FC236}">
                <a16:creationId xmlns:a16="http://schemas.microsoft.com/office/drawing/2014/main" id="{340701DF-D819-6A84-16A8-3F68B2A9D5C6}"/>
              </a:ext>
            </a:extLst>
          </p:cNvPr>
          <p:cNvSpPr>
            <a:spLocks noGrp="1"/>
          </p:cNvSpPr>
          <p:nvPr>
            <p:ph type="pic" sz="quarter" idx="67"/>
          </p:nvPr>
        </p:nvSpPr>
        <p:spPr>
          <a:xfrm>
            <a:off x="7333053" y="107978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49" name="Freeform 44">
            <a:extLst>
              <a:ext uri="{FF2B5EF4-FFF2-40B4-BE49-F238E27FC236}">
                <a16:creationId xmlns:a16="http://schemas.microsoft.com/office/drawing/2014/main" id="{31FCAD71-C195-0799-A164-AA85596ECC7E}"/>
              </a:ext>
            </a:extLst>
          </p:cNvPr>
          <p:cNvSpPr>
            <a:spLocks noGrp="1"/>
          </p:cNvSpPr>
          <p:nvPr>
            <p:ph type="pic" sz="quarter" idx="68"/>
          </p:nvPr>
        </p:nvSpPr>
        <p:spPr>
          <a:xfrm>
            <a:off x="8982239" y="107978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50" name="Freeform 44">
            <a:extLst>
              <a:ext uri="{FF2B5EF4-FFF2-40B4-BE49-F238E27FC236}">
                <a16:creationId xmlns:a16="http://schemas.microsoft.com/office/drawing/2014/main" id="{7C5B71A3-29F5-6ADC-1D00-EF797FBFB1D7}"/>
              </a:ext>
            </a:extLst>
          </p:cNvPr>
          <p:cNvSpPr>
            <a:spLocks noGrp="1"/>
          </p:cNvSpPr>
          <p:nvPr>
            <p:ph type="pic" sz="quarter" idx="69"/>
          </p:nvPr>
        </p:nvSpPr>
        <p:spPr>
          <a:xfrm>
            <a:off x="10631425" y="107978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51" name="Freeform 44">
            <a:extLst>
              <a:ext uri="{FF2B5EF4-FFF2-40B4-BE49-F238E27FC236}">
                <a16:creationId xmlns:a16="http://schemas.microsoft.com/office/drawing/2014/main" id="{34257AB0-F435-612D-7382-8B3416C78D02}"/>
              </a:ext>
            </a:extLst>
          </p:cNvPr>
          <p:cNvSpPr>
            <a:spLocks noGrp="1"/>
          </p:cNvSpPr>
          <p:nvPr>
            <p:ph type="pic" sz="quarter" idx="70"/>
          </p:nvPr>
        </p:nvSpPr>
        <p:spPr>
          <a:xfrm>
            <a:off x="12280609" y="107978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52" name="Freeform 44">
            <a:extLst>
              <a:ext uri="{FF2B5EF4-FFF2-40B4-BE49-F238E27FC236}">
                <a16:creationId xmlns:a16="http://schemas.microsoft.com/office/drawing/2014/main" id="{176B3A8E-B932-472B-B465-1F6B0440EC59}"/>
              </a:ext>
            </a:extLst>
          </p:cNvPr>
          <p:cNvSpPr>
            <a:spLocks noGrp="1"/>
          </p:cNvSpPr>
          <p:nvPr>
            <p:ph type="pic" sz="quarter" idx="71"/>
          </p:nvPr>
        </p:nvSpPr>
        <p:spPr>
          <a:xfrm>
            <a:off x="736309" y="107978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53" name="Freeform 44">
            <a:extLst>
              <a:ext uri="{FF2B5EF4-FFF2-40B4-BE49-F238E27FC236}">
                <a16:creationId xmlns:a16="http://schemas.microsoft.com/office/drawing/2014/main" id="{B9351096-9EFB-924D-8D1B-6639B5487016}"/>
              </a:ext>
            </a:extLst>
          </p:cNvPr>
          <p:cNvSpPr>
            <a:spLocks noGrp="1"/>
          </p:cNvSpPr>
          <p:nvPr>
            <p:ph type="pic" sz="quarter" idx="72"/>
          </p:nvPr>
        </p:nvSpPr>
        <p:spPr>
          <a:xfrm>
            <a:off x="2385495" y="107978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54" name="Freeform 44">
            <a:extLst>
              <a:ext uri="{FF2B5EF4-FFF2-40B4-BE49-F238E27FC236}">
                <a16:creationId xmlns:a16="http://schemas.microsoft.com/office/drawing/2014/main" id="{31D793BC-3B38-5810-4FE4-6F249511E83B}"/>
              </a:ext>
            </a:extLst>
          </p:cNvPr>
          <p:cNvSpPr>
            <a:spLocks noGrp="1"/>
          </p:cNvSpPr>
          <p:nvPr>
            <p:ph type="pic" sz="quarter" idx="73"/>
          </p:nvPr>
        </p:nvSpPr>
        <p:spPr>
          <a:xfrm>
            <a:off x="4034681" y="1079782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endParaRPr lang="en-US"/>
          </a:p>
        </p:txBody>
      </p:sp>
      <p:sp>
        <p:nvSpPr>
          <p:cNvPr id="55" name="Text Placeholder 10">
            <a:extLst>
              <a:ext uri="{FF2B5EF4-FFF2-40B4-BE49-F238E27FC236}">
                <a16:creationId xmlns:a16="http://schemas.microsoft.com/office/drawing/2014/main" id="{D27BFDE8-E4C0-F990-D2E0-6078342E4BB2}"/>
              </a:ext>
            </a:extLst>
          </p:cNvPr>
          <p:cNvSpPr>
            <a:spLocks noGrp="1"/>
          </p:cNvSpPr>
          <p:nvPr>
            <p:ph type="body" sz="quarter" idx="10" hasCustomPrompt="1"/>
          </p:nvPr>
        </p:nvSpPr>
        <p:spPr>
          <a:xfrm>
            <a:off x="736309" y="295556"/>
            <a:ext cx="22223645" cy="1076044"/>
          </a:xfrm>
        </p:spPr>
        <p:txBody>
          <a:bodyPr>
            <a:noAutofit/>
          </a:bodyPr>
          <a:lstStyle>
            <a:lvl1pPr marL="0" indent="0">
              <a:spcBef>
                <a:spcPts val="0"/>
              </a:spcBef>
              <a:buNone/>
              <a:defRPr sz="5400" b="0" i="0">
                <a:solidFill>
                  <a:srgbClr val="030121"/>
                </a:solidFill>
                <a:latin typeface="+mj-lt"/>
                <a:cs typeface="Arial" panose="020B0604020202020204" pitchFamily="34" charset="0"/>
              </a:defRPr>
            </a:lvl1pPr>
          </a:lstStyle>
          <a:p>
            <a:r>
              <a:rPr lang="en-US"/>
              <a:t>PowerPoint Template Tips</a:t>
            </a:r>
          </a:p>
        </p:txBody>
      </p:sp>
      <p:sp>
        <p:nvSpPr>
          <p:cNvPr id="56" name="Text Placeholder 10">
            <a:extLst>
              <a:ext uri="{FF2B5EF4-FFF2-40B4-BE49-F238E27FC236}">
                <a16:creationId xmlns:a16="http://schemas.microsoft.com/office/drawing/2014/main" id="{04C6303C-861E-3565-9EB0-4CB9A9E7EDCD}"/>
              </a:ext>
            </a:extLst>
          </p:cNvPr>
          <p:cNvSpPr>
            <a:spLocks noGrp="1"/>
          </p:cNvSpPr>
          <p:nvPr>
            <p:ph type="body" sz="quarter" idx="11" hasCustomPrompt="1"/>
          </p:nvPr>
        </p:nvSpPr>
        <p:spPr>
          <a:xfrm>
            <a:off x="736309" y="1188184"/>
            <a:ext cx="22223645" cy="1076044"/>
          </a:xfrm>
        </p:spPr>
        <p:txBody>
          <a:bodyPr>
            <a:noAutofit/>
          </a:bodyPr>
          <a:lstStyle>
            <a:lvl1pPr marL="0" indent="0">
              <a:spcBef>
                <a:spcPts val="0"/>
              </a:spcBef>
              <a:buNone/>
              <a:defRPr sz="2800" b="0" i="0">
                <a:solidFill>
                  <a:srgbClr val="030121"/>
                </a:solidFill>
                <a:latin typeface="+mj-lt"/>
                <a:cs typeface="Arial" panose="020B0604020202020204" pitchFamily="34" charset="0"/>
              </a:defRPr>
            </a:lvl1pPr>
          </a:lstStyle>
          <a:p>
            <a:r>
              <a:rPr lang="en-US"/>
              <a:t>This will not appear in presentation mode.</a:t>
            </a:r>
          </a:p>
        </p:txBody>
      </p:sp>
    </p:spTree>
    <p:custDataLst>
      <p:tags r:id="rId1"/>
    </p:custDataLst>
    <p:extLst>
      <p:ext uri="{BB962C8B-B14F-4D97-AF65-F5344CB8AC3E}">
        <p14:creationId xmlns:p14="http://schemas.microsoft.com/office/powerpoint/2010/main" val="2309481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Logo">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8DC3EAAF-229E-B7F9-07DA-E66A3BE208EC}"/>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1447390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No Logo">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3594D39-69A0-6553-72B9-6B45316139BE}"/>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
        <p:nvSpPr>
          <p:cNvPr id="2" name="Rectangle 1">
            <a:extLst>
              <a:ext uri="{FF2B5EF4-FFF2-40B4-BE49-F238E27FC236}">
                <a16:creationId xmlns:a16="http://schemas.microsoft.com/office/drawing/2014/main" id="{A7E6DFF3-C9D1-BC02-F93D-494D32736756}"/>
              </a:ext>
            </a:extLst>
          </p:cNvPr>
          <p:cNvSpPr/>
          <p:nvPr userDrawn="1"/>
        </p:nvSpPr>
        <p:spPr>
          <a:xfrm>
            <a:off x="14151429" y="11168743"/>
            <a:ext cx="10235746" cy="254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7090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04363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FD2CCC-2C03-FEA1-A38F-9D26BEF3107A}"/>
              </a:ext>
            </a:extLst>
          </p:cNvPr>
          <p:cNvSpPr/>
          <p:nvPr userDrawn="1"/>
        </p:nvSpPr>
        <p:spPr>
          <a:xfrm>
            <a:off x="0" y="5084064"/>
            <a:ext cx="24387048" cy="3547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508BDE0-3447-0B61-3E76-7828AFB50E63}"/>
              </a:ext>
            </a:extLst>
          </p:cNvPr>
          <p:cNvSpPr>
            <a:spLocks noGrp="1"/>
          </p:cNvSpPr>
          <p:nvPr>
            <p:ph type="title" hasCustomPrompt="1"/>
          </p:nvPr>
        </p:nvSpPr>
        <p:spPr>
          <a:xfrm>
            <a:off x="1676555" y="5532437"/>
            <a:ext cx="21033938" cy="2651126"/>
          </a:xfrm>
        </p:spPr>
        <p:txBody>
          <a:bodyPr>
            <a:normAutofit/>
          </a:bodyPr>
          <a:lstStyle>
            <a:lvl1pPr algn="ctr">
              <a:defRPr sz="9000" b="0" i="0">
                <a:solidFill>
                  <a:srgbClr val="030121"/>
                </a:solidFill>
                <a:latin typeface="Verdana" panose="020B0604030504040204" pitchFamily="34" charset="0"/>
                <a:ea typeface="Verdana" panose="020B0604030504040204" pitchFamily="34" charset="0"/>
                <a:cs typeface="Arial" panose="020B0604020202020204" pitchFamily="34" charset="0"/>
              </a:defRPr>
            </a:lvl1pPr>
          </a:lstStyle>
          <a:p>
            <a:r>
              <a:rPr lang="en-US"/>
              <a:t>Divider Title Here</a:t>
            </a:r>
          </a:p>
        </p:txBody>
      </p:sp>
    </p:spTree>
    <p:custDataLst>
      <p:tags r:id="rId1"/>
    </p:custDataLst>
    <p:extLst>
      <p:ext uri="{BB962C8B-B14F-4D97-AF65-F5344CB8AC3E}">
        <p14:creationId xmlns:p14="http://schemas.microsoft.com/office/powerpoint/2010/main" val="1022911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logo&#10;&#10;Description automatically generated with low confidence">
            <a:extLst>
              <a:ext uri="{FF2B5EF4-FFF2-40B4-BE49-F238E27FC236}">
                <a16:creationId xmlns:a16="http://schemas.microsoft.com/office/drawing/2014/main" id="{C0F23DC3-4361-D011-9818-FDF58FFA9299}"/>
              </a:ext>
            </a:extLst>
          </p:cNvPr>
          <p:cNvPicPr>
            <a:picLocks noChangeAspect="1"/>
          </p:cNvPicPr>
          <p:nvPr userDrawn="1"/>
        </p:nvPicPr>
        <p:blipFill>
          <a:blip r:embed="rId4"/>
          <a:stretch>
            <a:fillRect/>
          </a:stretch>
        </p:blipFill>
        <p:spPr>
          <a:xfrm>
            <a:off x="17841666" y="8025065"/>
            <a:ext cx="5432402" cy="1358101"/>
          </a:xfrm>
          <a:prstGeom prst="rect">
            <a:avLst/>
          </a:prstGeom>
        </p:spPr>
      </p:pic>
    </p:spTree>
    <p:custDataLst>
      <p:tags r:id="rId1"/>
    </p:custDataLst>
    <p:extLst>
      <p:ext uri="{BB962C8B-B14F-4D97-AF65-F5344CB8AC3E}">
        <p14:creationId xmlns:p14="http://schemas.microsoft.com/office/powerpoint/2010/main" val="3360997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logo&#10;&#10;Description automatically generated with low confidence">
            <a:extLst>
              <a:ext uri="{FF2B5EF4-FFF2-40B4-BE49-F238E27FC236}">
                <a16:creationId xmlns:a16="http://schemas.microsoft.com/office/drawing/2014/main" id="{91E1E38F-5A19-D1D2-98B9-EF01F8ED1433}"/>
              </a:ext>
            </a:extLst>
          </p:cNvPr>
          <p:cNvPicPr>
            <a:picLocks noChangeAspect="1"/>
          </p:cNvPicPr>
          <p:nvPr userDrawn="1"/>
        </p:nvPicPr>
        <p:blipFill>
          <a:blip r:embed="rId4"/>
          <a:stretch>
            <a:fillRect/>
          </a:stretch>
        </p:blipFill>
        <p:spPr>
          <a:xfrm>
            <a:off x="17841666" y="8025065"/>
            <a:ext cx="5432402" cy="1358101"/>
          </a:xfrm>
          <a:prstGeom prst="rect">
            <a:avLst/>
          </a:prstGeom>
        </p:spPr>
      </p:pic>
      <p:sp>
        <p:nvSpPr>
          <p:cNvPr id="8" name="Text Placeholder 7">
            <a:extLst>
              <a:ext uri="{FF2B5EF4-FFF2-40B4-BE49-F238E27FC236}">
                <a16:creationId xmlns:a16="http://schemas.microsoft.com/office/drawing/2014/main" id="{AB2A7563-518B-1DD8-01D3-818992A64106}"/>
              </a:ext>
            </a:extLst>
          </p:cNvPr>
          <p:cNvSpPr>
            <a:spLocks noGrp="1"/>
          </p:cNvSpPr>
          <p:nvPr>
            <p:ph type="body" sz="quarter" idx="10" hasCustomPrompt="1"/>
          </p:nvPr>
        </p:nvSpPr>
        <p:spPr>
          <a:xfrm>
            <a:off x="2294626" y="7144256"/>
            <a:ext cx="9898961" cy="3119718"/>
          </a:xfrm>
        </p:spPr>
        <p:txBody>
          <a:bodyPr anchor="ctr">
            <a:normAutofit/>
          </a:bodyPr>
          <a:lstStyle>
            <a:lvl1pPr marL="0" indent="0" algn="l">
              <a:buNone/>
              <a:defRPr sz="3600" b="0" i="0">
                <a:solidFill>
                  <a:schemeClr val="bg1"/>
                </a:solidFill>
                <a:latin typeface="+mj-lt"/>
                <a:cs typeface="Arial" panose="020B0604020202020204" pitchFamily="34" charset="0"/>
              </a:defRPr>
            </a:lvl1pPr>
          </a:lstStyle>
          <a:p>
            <a:pPr lvl="0"/>
            <a:r>
              <a:rPr lang="en-US"/>
              <a:t>Click to add text</a:t>
            </a:r>
          </a:p>
        </p:txBody>
      </p:sp>
    </p:spTree>
    <p:custDataLst>
      <p:tags r:id="rId1"/>
    </p:custDataLst>
    <p:extLst>
      <p:ext uri="{BB962C8B-B14F-4D97-AF65-F5344CB8AC3E}">
        <p14:creationId xmlns:p14="http://schemas.microsoft.com/office/powerpoint/2010/main" val="203956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405D3749-0570-DFF7-1A9E-E66FA67B5F2A}"/>
              </a:ext>
            </a:extLst>
          </p:cNvPr>
          <p:cNvSpPr>
            <a:spLocks noGrp="1"/>
          </p:cNvSpPr>
          <p:nvPr>
            <p:ph type="title" hasCustomPrompt="1"/>
          </p:nvPr>
        </p:nvSpPr>
        <p:spPr>
          <a:xfrm>
            <a:off x="1676555" y="5532437"/>
            <a:ext cx="21033938" cy="2651126"/>
          </a:xfrm>
        </p:spPr>
        <p:txBody>
          <a:bodyPr>
            <a:normAutofit/>
          </a:bodyPr>
          <a:lstStyle>
            <a:lvl1pPr algn="ctr">
              <a:defRPr sz="9000" b="0" i="0">
                <a:solidFill>
                  <a:schemeClr val="bg1"/>
                </a:solidFill>
                <a:latin typeface="+mj-lt"/>
                <a:cs typeface="Arial" panose="020B0604020202020204" pitchFamily="34" charset="0"/>
              </a:defRPr>
            </a:lvl1pPr>
          </a:lstStyle>
          <a:p>
            <a:r>
              <a:rPr lang="en-US"/>
              <a:t>Section Title Here</a:t>
            </a:r>
          </a:p>
        </p:txBody>
      </p:sp>
    </p:spTree>
    <p:custDataLst>
      <p:tags r:id="rId1"/>
    </p:custDataLst>
    <p:extLst>
      <p:ext uri="{BB962C8B-B14F-4D97-AF65-F5344CB8AC3E}">
        <p14:creationId xmlns:p14="http://schemas.microsoft.com/office/powerpoint/2010/main" val="88802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24E658EB-C353-1414-6574-6EE0D9DF275B}"/>
              </a:ext>
            </a:extLst>
          </p:cNvPr>
          <p:cNvSpPr>
            <a:spLocks noGrp="1"/>
          </p:cNvSpPr>
          <p:nvPr>
            <p:ph type="pic" sz="quarter" idx="12"/>
          </p:nvPr>
        </p:nvSpPr>
        <p:spPr>
          <a:xfrm>
            <a:off x="914400" y="0"/>
            <a:ext cx="11279187" cy="13716000"/>
          </a:xfrm>
          <a:solidFill>
            <a:schemeClr val="bg1"/>
          </a:solidFill>
        </p:spPr>
        <p:txBody>
          <a:bodyPr anchor="t"/>
          <a:lstStyle>
            <a:lvl1pPr marL="0" indent="0" algn="ctr">
              <a:buNone/>
              <a:defRPr sz="2400">
                <a:solidFill>
                  <a:schemeClr val="tx1"/>
                </a:solidFill>
              </a:defRPr>
            </a:lvl1pPr>
          </a:lstStyle>
          <a:p>
            <a:endParaRPr lang="en-US"/>
          </a:p>
          <a:p>
            <a:endParaRPr lang="en-US"/>
          </a:p>
          <a:p>
            <a:endParaRPr lang="en-US"/>
          </a:p>
          <a:p>
            <a:endParaRPr lang="en-US"/>
          </a:p>
          <a:p>
            <a:endParaRPr lang="en-US"/>
          </a:p>
          <a:p>
            <a:endParaRPr lang="en-US"/>
          </a:p>
          <a:p>
            <a:endParaRPr lang="en-US"/>
          </a:p>
          <a:p>
            <a:endParaRPr lang="en-US"/>
          </a:p>
          <a:p>
            <a:r>
              <a:rPr lang="en-US"/>
              <a:t>Click on the icon to add a picture.</a:t>
            </a:r>
          </a:p>
        </p:txBody>
      </p:sp>
      <p:sp>
        <p:nvSpPr>
          <p:cNvPr id="12" name="Content Placeholder 12">
            <a:extLst>
              <a:ext uri="{FF2B5EF4-FFF2-40B4-BE49-F238E27FC236}">
                <a16:creationId xmlns:a16="http://schemas.microsoft.com/office/drawing/2014/main" id="{464DF0D3-DDEA-F998-F7C7-5747F0BDB9A0}"/>
              </a:ext>
            </a:extLst>
          </p:cNvPr>
          <p:cNvSpPr>
            <a:spLocks noGrp="1"/>
          </p:cNvSpPr>
          <p:nvPr>
            <p:ph sz="quarter" idx="11"/>
          </p:nvPr>
        </p:nvSpPr>
        <p:spPr>
          <a:xfrm>
            <a:off x="14017752" y="5486400"/>
            <a:ext cx="8896021" cy="5687569"/>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150C179-A5FC-C1B3-B735-43F04AD230DD}"/>
              </a:ext>
            </a:extLst>
          </p:cNvPr>
          <p:cNvSpPr>
            <a:spLocks noGrp="1"/>
          </p:cNvSpPr>
          <p:nvPr>
            <p:ph type="body" sz="quarter" idx="10" hasCustomPrompt="1"/>
          </p:nvPr>
        </p:nvSpPr>
        <p:spPr>
          <a:xfrm>
            <a:off x="14017752" y="2542031"/>
            <a:ext cx="8896021" cy="2426783"/>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Agenda Title Here</a:t>
            </a:r>
          </a:p>
        </p:txBody>
      </p:sp>
      <p:sp>
        <p:nvSpPr>
          <p:cNvPr id="11" name="Slide Number Placeholder 5">
            <a:extLst>
              <a:ext uri="{FF2B5EF4-FFF2-40B4-BE49-F238E27FC236}">
                <a16:creationId xmlns:a16="http://schemas.microsoft.com/office/drawing/2014/main" id="{18CA82FC-D71E-C8E1-AD7A-DD4400E0DF82}"/>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158153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e Agenda">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74EB6FDA-73A3-290C-5FDB-B04882BEB0E6}"/>
              </a:ext>
            </a:extLst>
          </p:cNvPr>
          <p:cNvSpPr>
            <a:spLocks noGrp="1"/>
          </p:cNvSpPr>
          <p:nvPr>
            <p:ph type="pic" sz="quarter" idx="12"/>
          </p:nvPr>
        </p:nvSpPr>
        <p:spPr>
          <a:xfrm>
            <a:off x="914400" y="0"/>
            <a:ext cx="11279187" cy="13716000"/>
          </a:xfrm>
          <a:solidFill>
            <a:schemeClr val="bg1"/>
          </a:solidFill>
        </p:spPr>
        <p:txBody>
          <a:bodyPr anchor="t"/>
          <a:lstStyle>
            <a:lvl1pPr marL="0" indent="0" algn="ctr">
              <a:buNone/>
              <a:defRPr sz="2400">
                <a:solidFill>
                  <a:schemeClr val="tx1"/>
                </a:solidFill>
              </a:defRPr>
            </a:lvl1pPr>
          </a:lstStyle>
          <a:p>
            <a:endParaRPr lang="en-US"/>
          </a:p>
          <a:p>
            <a:endParaRPr lang="en-US"/>
          </a:p>
          <a:p>
            <a:endParaRPr lang="en-US"/>
          </a:p>
          <a:p>
            <a:endParaRPr lang="en-US"/>
          </a:p>
          <a:p>
            <a:endParaRPr lang="en-US"/>
          </a:p>
          <a:p>
            <a:endParaRPr lang="en-US"/>
          </a:p>
          <a:p>
            <a:endParaRPr lang="en-US"/>
          </a:p>
          <a:p>
            <a:endParaRPr lang="en-US"/>
          </a:p>
          <a:p>
            <a:r>
              <a:rPr lang="en-US"/>
              <a:t>Click on the icon to add a picture.</a:t>
            </a:r>
          </a:p>
        </p:txBody>
      </p:sp>
      <p:sp>
        <p:nvSpPr>
          <p:cNvPr id="12" name="Text Placeholder 10">
            <a:extLst>
              <a:ext uri="{FF2B5EF4-FFF2-40B4-BE49-F238E27FC236}">
                <a16:creationId xmlns:a16="http://schemas.microsoft.com/office/drawing/2014/main" id="{E1E55150-56DC-792E-6BCC-B25AEAC0B884}"/>
              </a:ext>
            </a:extLst>
          </p:cNvPr>
          <p:cNvSpPr>
            <a:spLocks noGrp="1"/>
          </p:cNvSpPr>
          <p:nvPr>
            <p:ph type="body" sz="quarter" idx="10" hasCustomPrompt="1"/>
          </p:nvPr>
        </p:nvSpPr>
        <p:spPr>
          <a:xfrm>
            <a:off x="14017752" y="1828800"/>
            <a:ext cx="8896021" cy="1153669"/>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Agenda Title Here</a:t>
            </a:r>
          </a:p>
        </p:txBody>
      </p:sp>
      <p:sp>
        <p:nvSpPr>
          <p:cNvPr id="14" name="Text Placeholder 10">
            <a:extLst>
              <a:ext uri="{FF2B5EF4-FFF2-40B4-BE49-F238E27FC236}">
                <a16:creationId xmlns:a16="http://schemas.microsoft.com/office/drawing/2014/main" id="{0A946BB2-E74B-50DA-3562-ABCA4B6DEC88}"/>
              </a:ext>
            </a:extLst>
          </p:cNvPr>
          <p:cNvSpPr>
            <a:spLocks noGrp="1"/>
          </p:cNvSpPr>
          <p:nvPr>
            <p:ph type="body" sz="quarter" idx="13" hasCustomPrompt="1"/>
          </p:nvPr>
        </p:nvSpPr>
        <p:spPr>
          <a:xfrm>
            <a:off x="15910560" y="3931920"/>
            <a:ext cx="7279365" cy="537049"/>
          </a:xfrm>
        </p:spPr>
        <p:txBody>
          <a:bodyPr>
            <a:normAutofit/>
          </a:bodyPr>
          <a:lstStyle>
            <a:lvl1pPr marL="0" indent="0">
              <a:spcBef>
                <a:spcPts val="0"/>
              </a:spcBef>
              <a:buNone/>
              <a:defRPr sz="3600" b="0" i="0">
                <a:solidFill>
                  <a:srgbClr val="030121"/>
                </a:solidFill>
                <a:latin typeface="+mn-lt"/>
                <a:cs typeface="Arial" panose="020B0604020202020204" pitchFamily="34" charset="0"/>
              </a:defRPr>
            </a:lvl1pPr>
          </a:lstStyle>
          <a:p>
            <a:pPr lvl="0"/>
            <a:r>
              <a:rPr lang="en-US"/>
              <a:t>TITLE HERE</a:t>
            </a:r>
          </a:p>
        </p:txBody>
      </p:sp>
      <p:sp>
        <p:nvSpPr>
          <p:cNvPr id="15" name="Text Placeholder 10">
            <a:extLst>
              <a:ext uri="{FF2B5EF4-FFF2-40B4-BE49-F238E27FC236}">
                <a16:creationId xmlns:a16="http://schemas.microsoft.com/office/drawing/2014/main" id="{C6E1FB49-741D-C7BB-992B-6AAFFBCE5501}"/>
              </a:ext>
            </a:extLst>
          </p:cNvPr>
          <p:cNvSpPr>
            <a:spLocks noGrp="1"/>
          </p:cNvSpPr>
          <p:nvPr>
            <p:ph type="body" sz="quarter" idx="14" hasCustomPrompt="1"/>
          </p:nvPr>
        </p:nvSpPr>
        <p:spPr>
          <a:xfrm>
            <a:off x="15910560" y="4588743"/>
            <a:ext cx="7279365" cy="936571"/>
          </a:xfrm>
        </p:spPr>
        <p:txBody>
          <a:bodyPr>
            <a:normAutofit/>
          </a:bodyPr>
          <a:lstStyle>
            <a:lvl1pPr marL="0" marR="0" indent="0" algn="l" defTabSz="1828800" rtl="0" eaLnBrk="1" fontAlgn="auto" latinLnBrk="0" hangingPunct="1">
              <a:lnSpc>
                <a:spcPct val="90000"/>
              </a:lnSpc>
              <a:spcBef>
                <a:spcPts val="0"/>
              </a:spcBef>
              <a:spcAft>
                <a:spcPts val="0"/>
              </a:spcAft>
              <a:buClrTx/>
              <a:buSzTx/>
              <a:buFont typeface="Arial" panose="020B0604020202020204" pitchFamily="34" charset="0"/>
              <a:buNone/>
              <a:tabLst/>
              <a:defRPr sz="3000" b="0" i="0">
                <a:solidFill>
                  <a:srgbClr val="515151"/>
                </a:solidFill>
                <a:latin typeface="+mn-lt"/>
                <a:cs typeface="Arial" panose="020B0604020202020204" pitchFamily="34" charset="0"/>
              </a:defRPr>
            </a:lvl1pPr>
          </a:lstStyle>
          <a:p>
            <a:r>
              <a:rPr lang="en-US">
                <a:effectLst/>
                <a:latin typeface="Arial" panose="020B0604020202020204" pitchFamily="34" charset="0"/>
              </a:rPr>
              <a:t>Body copy here. </a:t>
            </a:r>
            <a:r>
              <a:rPr lang="en-US" err="1">
                <a:effectLst/>
                <a:latin typeface="Arial" panose="020B0604020202020204" pitchFamily="34" charset="0"/>
              </a:rPr>
              <a:t>Aximi</a:t>
            </a:r>
            <a:r>
              <a:rPr lang="en-US">
                <a:effectLst/>
                <a:latin typeface="Arial" panose="020B0604020202020204" pitchFamily="34" charset="0"/>
              </a:rPr>
              <a:t>, </a:t>
            </a:r>
            <a:r>
              <a:rPr lang="en-US" err="1">
                <a:effectLst/>
                <a:latin typeface="Arial" panose="020B0604020202020204" pitchFamily="34" charset="0"/>
              </a:rPr>
              <a:t>velluptatem</a:t>
            </a:r>
            <a:r>
              <a:rPr lang="en-US">
                <a:effectLst/>
                <a:latin typeface="Arial" panose="020B0604020202020204" pitchFamily="34" charset="0"/>
              </a:rPr>
              <a:t> </a:t>
            </a:r>
            <a:r>
              <a:rPr lang="en-US" err="1">
                <a:effectLst/>
                <a:latin typeface="Arial" panose="020B0604020202020204" pitchFamily="34" charset="0"/>
              </a:rPr>
              <a:t>el</a:t>
            </a:r>
            <a:r>
              <a:rPr lang="en-US">
                <a:effectLst/>
                <a:latin typeface="Arial" panose="020B0604020202020204" pitchFamily="34" charset="0"/>
              </a:rPr>
              <a:t> es </a:t>
            </a:r>
            <a:r>
              <a:rPr lang="en-US" err="1">
                <a:effectLst/>
                <a:latin typeface="Arial" panose="020B0604020202020204" pitchFamily="34" charset="0"/>
              </a:rPr>
              <a:t>debitium</a:t>
            </a:r>
            <a:r>
              <a:rPr lang="en-US">
                <a:effectLst/>
                <a:latin typeface="Arial" panose="020B0604020202020204" pitchFamily="34" charset="0"/>
              </a:rPr>
              <a:t> </a:t>
            </a:r>
            <a:r>
              <a:rPr lang="en-US" err="1">
                <a:effectLst/>
                <a:latin typeface="Arial" panose="020B0604020202020204" pitchFamily="34" charset="0"/>
              </a:rPr>
              <a:t>eumenis</a:t>
            </a:r>
            <a:r>
              <a:rPr lang="en-US">
                <a:effectLst/>
                <a:latin typeface="Arial" panose="020B0604020202020204" pitchFamily="34" charset="0"/>
              </a:rPr>
              <a:t> </a:t>
            </a:r>
            <a:r>
              <a:rPr lang="en-US" err="1">
                <a:effectLst/>
                <a:latin typeface="Arial" panose="020B0604020202020204" pitchFamily="34" charset="0"/>
              </a:rPr>
              <a:t>soluptam</a:t>
            </a:r>
            <a:r>
              <a:rPr lang="en-US">
                <a:effectLst/>
                <a:latin typeface="Arial" panose="020B0604020202020204" pitchFamily="34" charset="0"/>
              </a:rPr>
              <a:t>.</a:t>
            </a:r>
          </a:p>
        </p:txBody>
      </p:sp>
      <p:sp>
        <p:nvSpPr>
          <p:cNvPr id="24" name="Text Placeholder 10">
            <a:extLst>
              <a:ext uri="{FF2B5EF4-FFF2-40B4-BE49-F238E27FC236}">
                <a16:creationId xmlns:a16="http://schemas.microsoft.com/office/drawing/2014/main" id="{19960094-C5C1-3803-05FC-9C23FF0166AF}"/>
              </a:ext>
            </a:extLst>
          </p:cNvPr>
          <p:cNvSpPr>
            <a:spLocks noGrp="1"/>
          </p:cNvSpPr>
          <p:nvPr>
            <p:ph type="body" sz="quarter" idx="15" hasCustomPrompt="1"/>
          </p:nvPr>
        </p:nvSpPr>
        <p:spPr>
          <a:xfrm>
            <a:off x="15910560" y="6610899"/>
            <a:ext cx="7279365" cy="537049"/>
          </a:xfrm>
        </p:spPr>
        <p:txBody>
          <a:bodyPr>
            <a:normAutofit/>
          </a:bodyPr>
          <a:lstStyle>
            <a:lvl1pPr marL="0" indent="0">
              <a:spcBef>
                <a:spcPts val="0"/>
              </a:spcBef>
              <a:buNone/>
              <a:defRPr sz="3600" b="0" i="0">
                <a:solidFill>
                  <a:srgbClr val="030121"/>
                </a:solidFill>
                <a:latin typeface="+mn-lt"/>
                <a:cs typeface="Arial" panose="020B0604020202020204" pitchFamily="34" charset="0"/>
              </a:defRPr>
            </a:lvl1pPr>
          </a:lstStyle>
          <a:p>
            <a:pPr lvl="0"/>
            <a:r>
              <a:rPr lang="en-US"/>
              <a:t>TITLE HERE</a:t>
            </a:r>
          </a:p>
        </p:txBody>
      </p:sp>
      <p:sp>
        <p:nvSpPr>
          <p:cNvPr id="25" name="Text Placeholder 10">
            <a:extLst>
              <a:ext uri="{FF2B5EF4-FFF2-40B4-BE49-F238E27FC236}">
                <a16:creationId xmlns:a16="http://schemas.microsoft.com/office/drawing/2014/main" id="{42F5BC61-C469-050A-887C-AC742C8FF635}"/>
              </a:ext>
            </a:extLst>
          </p:cNvPr>
          <p:cNvSpPr>
            <a:spLocks noGrp="1"/>
          </p:cNvSpPr>
          <p:nvPr>
            <p:ph type="body" sz="quarter" idx="16" hasCustomPrompt="1"/>
          </p:nvPr>
        </p:nvSpPr>
        <p:spPr>
          <a:xfrm>
            <a:off x="15910560" y="7267722"/>
            <a:ext cx="7279365" cy="936571"/>
          </a:xfrm>
        </p:spPr>
        <p:txBody>
          <a:bodyPr>
            <a:normAutofit/>
          </a:bodyPr>
          <a:lstStyle>
            <a:lvl1pPr marL="0" marR="0" indent="0" algn="l" defTabSz="1828800" rtl="0" eaLnBrk="1" fontAlgn="auto" latinLnBrk="0" hangingPunct="1">
              <a:lnSpc>
                <a:spcPct val="90000"/>
              </a:lnSpc>
              <a:spcBef>
                <a:spcPts val="0"/>
              </a:spcBef>
              <a:spcAft>
                <a:spcPts val="0"/>
              </a:spcAft>
              <a:buClrTx/>
              <a:buSzTx/>
              <a:buFont typeface="Arial" panose="020B0604020202020204" pitchFamily="34" charset="0"/>
              <a:buNone/>
              <a:tabLst/>
              <a:defRPr sz="3000" b="0" i="0">
                <a:solidFill>
                  <a:srgbClr val="515151"/>
                </a:solidFill>
                <a:latin typeface="+mn-lt"/>
                <a:cs typeface="Arial" panose="020B0604020202020204" pitchFamily="34" charset="0"/>
              </a:defRPr>
            </a:lvl1pPr>
          </a:lstStyle>
          <a:p>
            <a:r>
              <a:rPr lang="en-US">
                <a:effectLst/>
                <a:latin typeface="Arial" panose="020B0604020202020204" pitchFamily="34" charset="0"/>
              </a:rPr>
              <a:t>Body copy here. </a:t>
            </a:r>
            <a:r>
              <a:rPr lang="en-US" err="1">
                <a:effectLst/>
                <a:latin typeface="Arial" panose="020B0604020202020204" pitchFamily="34" charset="0"/>
              </a:rPr>
              <a:t>Aximi</a:t>
            </a:r>
            <a:r>
              <a:rPr lang="en-US">
                <a:effectLst/>
                <a:latin typeface="Arial" panose="020B0604020202020204" pitchFamily="34" charset="0"/>
              </a:rPr>
              <a:t>, </a:t>
            </a:r>
            <a:r>
              <a:rPr lang="en-US" err="1">
                <a:effectLst/>
                <a:latin typeface="Arial" panose="020B0604020202020204" pitchFamily="34" charset="0"/>
              </a:rPr>
              <a:t>velluptatem</a:t>
            </a:r>
            <a:r>
              <a:rPr lang="en-US">
                <a:effectLst/>
                <a:latin typeface="Arial" panose="020B0604020202020204" pitchFamily="34" charset="0"/>
              </a:rPr>
              <a:t> </a:t>
            </a:r>
            <a:r>
              <a:rPr lang="en-US" err="1">
                <a:effectLst/>
                <a:latin typeface="Arial" panose="020B0604020202020204" pitchFamily="34" charset="0"/>
              </a:rPr>
              <a:t>el</a:t>
            </a:r>
            <a:r>
              <a:rPr lang="en-US">
                <a:effectLst/>
                <a:latin typeface="Arial" panose="020B0604020202020204" pitchFamily="34" charset="0"/>
              </a:rPr>
              <a:t> es </a:t>
            </a:r>
            <a:r>
              <a:rPr lang="en-US" err="1">
                <a:effectLst/>
                <a:latin typeface="Arial" panose="020B0604020202020204" pitchFamily="34" charset="0"/>
              </a:rPr>
              <a:t>debitium</a:t>
            </a:r>
            <a:r>
              <a:rPr lang="en-US">
                <a:effectLst/>
                <a:latin typeface="Arial" panose="020B0604020202020204" pitchFamily="34" charset="0"/>
              </a:rPr>
              <a:t> </a:t>
            </a:r>
            <a:r>
              <a:rPr lang="en-US" err="1">
                <a:effectLst/>
                <a:latin typeface="Arial" panose="020B0604020202020204" pitchFamily="34" charset="0"/>
              </a:rPr>
              <a:t>eumenis</a:t>
            </a:r>
            <a:r>
              <a:rPr lang="en-US">
                <a:effectLst/>
                <a:latin typeface="Arial" panose="020B0604020202020204" pitchFamily="34" charset="0"/>
              </a:rPr>
              <a:t> </a:t>
            </a:r>
            <a:r>
              <a:rPr lang="en-US" err="1">
                <a:effectLst/>
                <a:latin typeface="Arial" panose="020B0604020202020204" pitchFamily="34" charset="0"/>
              </a:rPr>
              <a:t>soluptam</a:t>
            </a:r>
            <a:r>
              <a:rPr lang="en-US">
                <a:effectLst/>
                <a:latin typeface="Arial" panose="020B0604020202020204" pitchFamily="34" charset="0"/>
              </a:rPr>
              <a:t>.</a:t>
            </a:r>
          </a:p>
        </p:txBody>
      </p:sp>
      <p:sp>
        <p:nvSpPr>
          <p:cNvPr id="27" name="Text Placeholder 10">
            <a:extLst>
              <a:ext uri="{FF2B5EF4-FFF2-40B4-BE49-F238E27FC236}">
                <a16:creationId xmlns:a16="http://schemas.microsoft.com/office/drawing/2014/main" id="{D1235CFB-F001-E8CF-B162-802C4F31F6AF}"/>
              </a:ext>
            </a:extLst>
          </p:cNvPr>
          <p:cNvSpPr>
            <a:spLocks noGrp="1"/>
          </p:cNvSpPr>
          <p:nvPr>
            <p:ph type="body" sz="quarter" idx="17" hasCustomPrompt="1"/>
          </p:nvPr>
        </p:nvSpPr>
        <p:spPr>
          <a:xfrm>
            <a:off x="15910560" y="9429912"/>
            <a:ext cx="7279365" cy="537049"/>
          </a:xfrm>
        </p:spPr>
        <p:txBody>
          <a:bodyPr>
            <a:normAutofit/>
          </a:bodyPr>
          <a:lstStyle>
            <a:lvl1pPr marL="0" indent="0">
              <a:spcBef>
                <a:spcPts val="0"/>
              </a:spcBef>
              <a:buNone/>
              <a:defRPr sz="3600" b="0" i="0">
                <a:solidFill>
                  <a:srgbClr val="030121"/>
                </a:solidFill>
                <a:latin typeface="+mn-lt"/>
                <a:cs typeface="Arial" panose="020B0604020202020204" pitchFamily="34" charset="0"/>
              </a:defRPr>
            </a:lvl1pPr>
          </a:lstStyle>
          <a:p>
            <a:pPr lvl="0"/>
            <a:r>
              <a:rPr lang="en-US"/>
              <a:t>TITLE HERE</a:t>
            </a:r>
          </a:p>
        </p:txBody>
      </p:sp>
      <p:sp>
        <p:nvSpPr>
          <p:cNvPr id="28" name="Text Placeholder 10">
            <a:extLst>
              <a:ext uri="{FF2B5EF4-FFF2-40B4-BE49-F238E27FC236}">
                <a16:creationId xmlns:a16="http://schemas.microsoft.com/office/drawing/2014/main" id="{9A9F92BA-9475-471F-5E95-A3B788969792}"/>
              </a:ext>
            </a:extLst>
          </p:cNvPr>
          <p:cNvSpPr>
            <a:spLocks noGrp="1"/>
          </p:cNvSpPr>
          <p:nvPr>
            <p:ph type="body" sz="quarter" idx="18" hasCustomPrompt="1"/>
          </p:nvPr>
        </p:nvSpPr>
        <p:spPr>
          <a:xfrm>
            <a:off x="15910560" y="10086735"/>
            <a:ext cx="7279365" cy="936571"/>
          </a:xfrm>
        </p:spPr>
        <p:txBody>
          <a:bodyPr>
            <a:normAutofit/>
          </a:bodyPr>
          <a:lstStyle>
            <a:lvl1pPr marL="0" marR="0" indent="0" algn="l" defTabSz="1828800" rtl="0" eaLnBrk="1" fontAlgn="auto" latinLnBrk="0" hangingPunct="1">
              <a:lnSpc>
                <a:spcPct val="90000"/>
              </a:lnSpc>
              <a:spcBef>
                <a:spcPts val="0"/>
              </a:spcBef>
              <a:spcAft>
                <a:spcPts val="0"/>
              </a:spcAft>
              <a:buClrTx/>
              <a:buSzTx/>
              <a:buFont typeface="Arial" panose="020B0604020202020204" pitchFamily="34" charset="0"/>
              <a:buNone/>
              <a:tabLst/>
              <a:defRPr sz="3000" b="0" i="0">
                <a:solidFill>
                  <a:srgbClr val="515151"/>
                </a:solidFill>
                <a:latin typeface="+mn-lt"/>
                <a:cs typeface="Arial" panose="020B0604020202020204" pitchFamily="34" charset="0"/>
              </a:defRPr>
            </a:lvl1pPr>
          </a:lstStyle>
          <a:p>
            <a:r>
              <a:rPr lang="en-US">
                <a:effectLst/>
                <a:latin typeface="Arial" panose="020B0604020202020204" pitchFamily="34" charset="0"/>
              </a:rPr>
              <a:t>Body copy here. </a:t>
            </a:r>
            <a:r>
              <a:rPr lang="en-US" err="1">
                <a:effectLst/>
                <a:latin typeface="Arial" panose="020B0604020202020204" pitchFamily="34" charset="0"/>
              </a:rPr>
              <a:t>Aximi</a:t>
            </a:r>
            <a:r>
              <a:rPr lang="en-US">
                <a:effectLst/>
                <a:latin typeface="Arial" panose="020B0604020202020204" pitchFamily="34" charset="0"/>
              </a:rPr>
              <a:t>, </a:t>
            </a:r>
            <a:r>
              <a:rPr lang="en-US" err="1">
                <a:effectLst/>
                <a:latin typeface="Arial" panose="020B0604020202020204" pitchFamily="34" charset="0"/>
              </a:rPr>
              <a:t>velluptatem</a:t>
            </a:r>
            <a:r>
              <a:rPr lang="en-US">
                <a:effectLst/>
                <a:latin typeface="Arial" panose="020B0604020202020204" pitchFamily="34" charset="0"/>
              </a:rPr>
              <a:t> </a:t>
            </a:r>
            <a:r>
              <a:rPr lang="en-US" err="1">
                <a:effectLst/>
                <a:latin typeface="Arial" panose="020B0604020202020204" pitchFamily="34" charset="0"/>
              </a:rPr>
              <a:t>el</a:t>
            </a:r>
            <a:r>
              <a:rPr lang="en-US">
                <a:effectLst/>
                <a:latin typeface="Arial" panose="020B0604020202020204" pitchFamily="34" charset="0"/>
              </a:rPr>
              <a:t> es </a:t>
            </a:r>
            <a:r>
              <a:rPr lang="en-US" err="1">
                <a:effectLst/>
                <a:latin typeface="Arial" panose="020B0604020202020204" pitchFamily="34" charset="0"/>
              </a:rPr>
              <a:t>debitium</a:t>
            </a:r>
            <a:r>
              <a:rPr lang="en-US">
                <a:effectLst/>
                <a:latin typeface="Arial" panose="020B0604020202020204" pitchFamily="34" charset="0"/>
              </a:rPr>
              <a:t> </a:t>
            </a:r>
            <a:r>
              <a:rPr lang="en-US" err="1">
                <a:effectLst/>
                <a:latin typeface="Arial" panose="020B0604020202020204" pitchFamily="34" charset="0"/>
              </a:rPr>
              <a:t>eumenis</a:t>
            </a:r>
            <a:r>
              <a:rPr lang="en-US">
                <a:effectLst/>
                <a:latin typeface="Arial" panose="020B0604020202020204" pitchFamily="34" charset="0"/>
              </a:rPr>
              <a:t> </a:t>
            </a:r>
            <a:r>
              <a:rPr lang="en-US" err="1">
                <a:effectLst/>
                <a:latin typeface="Arial" panose="020B0604020202020204" pitchFamily="34" charset="0"/>
              </a:rPr>
              <a:t>soluptam</a:t>
            </a:r>
            <a:r>
              <a:rPr lang="en-US">
                <a:effectLst/>
                <a:latin typeface="Arial" panose="020B0604020202020204" pitchFamily="34" charset="0"/>
              </a:rPr>
              <a:t>.</a:t>
            </a:r>
          </a:p>
        </p:txBody>
      </p:sp>
      <p:sp>
        <p:nvSpPr>
          <p:cNvPr id="45" name="Picture Placeholder 44">
            <a:extLst>
              <a:ext uri="{FF2B5EF4-FFF2-40B4-BE49-F238E27FC236}">
                <a16:creationId xmlns:a16="http://schemas.microsoft.com/office/drawing/2014/main" id="{00F31F28-661D-934E-7113-8F942BEA8884}"/>
              </a:ext>
            </a:extLst>
          </p:cNvPr>
          <p:cNvSpPr>
            <a:spLocks noGrp="1"/>
          </p:cNvSpPr>
          <p:nvPr>
            <p:ph type="pic" sz="quarter" idx="26"/>
          </p:nvPr>
        </p:nvSpPr>
        <p:spPr>
          <a:xfrm>
            <a:off x="14173200" y="3749040"/>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76200">
            <a:noFill/>
          </a:ln>
        </p:spPr>
        <p:txBody>
          <a:bodyPr wrap="square" anchor="ctr" anchorCtr="0">
            <a:noAutofit/>
          </a:bodyPr>
          <a:lstStyle>
            <a:lvl1pPr marL="0" indent="0">
              <a:buNone/>
              <a:defRPr>
                <a:noFill/>
              </a:defRPr>
            </a:lvl1pPr>
          </a:lstStyle>
          <a:p>
            <a:endParaRPr lang="en-US"/>
          </a:p>
        </p:txBody>
      </p:sp>
      <p:sp>
        <p:nvSpPr>
          <p:cNvPr id="20" name="Slide Number Placeholder 5">
            <a:extLst>
              <a:ext uri="{FF2B5EF4-FFF2-40B4-BE49-F238E27FC236}">
                <a16:creationId xmlns:a16="http://schemas.microsoft.com/office/drawing/2014/main" id="{62048EAB-003A-E3C6-EEC1-688F1B803FBA}"/>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
        <p:nvSpPr>
          <p:cNvPr id="16" name="Freeform 44">
            <a:extLst>
              <a:ext uri="{FF2B5EF4-FFF2-40B4-BE49-F238E27FC236}">
                <a16:creationId xmlns:a16="http://schemas.microsoft.com/office/drawing/2014/main" id="{28EF72D8-EB6A-F32A-303A-8362915EB328}"/>
              </a:ext>
            </a:extLst>
          </p:cNvPr>
          <p:cNvSpPr>
            <a:spLocks noGrp="1"/>
          </p:cNvSpPr>
          <p:nvPr>
            <p:ph type="pic" sz="quarter" idx="33"/>
          </p:nvPr>
        </p:nvSpPr>
        <p:spPr>
          <a:xfrm>
            <a:off x="14173200" y="6682740"/>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76200">
            <a:noFill/>
          </a:ln>
        </p:spPr>
        <p:txBody>
          <a:bodyPr wrap="square" anchor="ctr" anchorCtr="0">
            <a:noAutofit/>
          </a:bodyPr>
          <a:lstStyle>
            <a:lvl1pPr marL="0" indent="0">
              <a:buNone/>
              <a:defRPr>
                <a:noFill/>
              </a:defRPr>
            </a:lvl1pPr>
          </a:lstStyle>
          <a:p>
            <a:endParaRPr lang="en-US"/>
          </a:p>
        </p:txBody>
      </p:sp>
      <p:sp>
        <p:nvSpPr>
          <p:cNvPr id="17" name="Freeform 44">
            <a:extLst>
              <a:ext uri="{FF2B5EF4-FFF2-40B4-BE49-F238E27FC236}">
                <a16:creationId xmlns:a16="http://schemas.microsoft.com/office/drawing/2014/main" id="{4070F13C-FE19-E4D7-3046-4AF982F1A168}"/>
              </a:ext>
            </a:extLst>
          </p:cNvPr>
          <p:cNvSpPr>
            <a:spLocks noGrp="1"/>
          </p:cNvSpPr>
          <p:nvPr>
            <p:ph type="pic" sz="quarter" idx="34"/>
          </p:nvPr>
        </p:nvSpPr>
        <p:spPr>
          <a:xfrm>
            <a:off x="14173200" y="9521190"/>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76200">
            <a:noFill/>
          </a:ln>
        </p:spPr>
        <p:txBody>
          <a:bodyPr wrap="square" anchor="ctr" anchorCtr="0">
            <a:noAutofit/>
          </a:bodyPr>
          <a:lstStyle>
            <a:lvl1pPr marL="0" indent="0">
              <a:buNone/>
              <a:defRPr>
                <a:noFill/>
              </a:defRPr>
            </a:lvl1pPr>
          </a:lstStyle>
          <a:p>
            <a:endParaRPr lang="en-US"/>
          </a:p>
        </p:txBody>
      </p:sp>
    </p:spTree>
    <p:custDataLst>
      <p:tags r:id="rId1"/>
    </p:custDataLst>
    <p:extLst>
      <p:ext uri="{BB962C8B-B14F-4D97-AF65-F5344CB8AC3E}">
        <p14:creationId xmlns:p14="http://schemas.microsoft.com/office/powerpoint/2010/main" val="152759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Right">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24E658EB-C353-1414-6574-6EE0D9DF275B}"/>
              </a:ext>
            </a:extLst>
          </p:cNvPr>
          <p:cNvSpPr>
            <a:spLocks noGrp="1"/>
          </p:cNvSpPr>
          <p:nvPr>
            <p:ph type="pic" sz="quarter" idx="12"/>
          </p:nvPr>
        </p:nvSpPr>
        <p:spPr>
          <a:xfrm>
            <a:off x="914400" y="0"/>
            <a:ext cx="11279187" cy="13716000"/>
          </a:xfrm>
          <a:solidFill>
            <a:schemeClr val="bg1"/>
          </a:solidFill>
        </p:spPr>
        <p:txBody>
          <a:bodyPr anchor="t">
            <a:normAutofit/>
          </a:bodyPr>
          <a:lstStyle>
            <a:lvl1pPr marL="0" indent="0" algn="ctr">
              <a:buNone/>
              <a:defRPr sz="2400">
                <a:solidFill>
                  <a:schemeClr val="tx1"/>
                </a:solidFill>
              </a:defRPr>
            </a:lvl1pPr>
          </a:lstStyle>
          <a:p>
            <a:endParaRPr lang="en-US"/>
          </a:p>
          <a:p>
            <a:endParaRPr lang="en-US"/>
          </a:p>
          <a:p>
            <a:endParaRPr lang="en-US"/>
          </a:p>
          <a:p>
            <a:endParaRPr lang="en-US"/>
          </a:p>
          <a:p>
            <a:endParaRPr lang="en-US"/>
          </a:p>
          <a:p>
            <a:endParaRPr lang="en-US"/>
          </a:p>
          <a:p>
            <a:endParaRPr lang="en-US"/>
          </a:p>
          <a:p>
            <a:endParaRPr lang="en-US"/>
          </a:p>
          <a:p>
            <a:r>
              <a:rPr lang="en-US"/>
              <a:t>Click on the icon to add a picture.</a:t>
            </a:r>
          </a:p>
        </p:txBody>
      </p:sp>
      <p:sp>
        <p:nvSpPr>
          <p:cNvPr id="12" name="Content Placeholder 12">
            <a:extLst>
              <a:ext uri="{FF2B5EF4-FFF2-40B4-BE49-F238E27FC236}">
                <a16:creationId xmlns:a16="http://schemas.microsoft.com/office/drawing/2014/main" id="{464DF0D3-DDEA-F998-F7C7-5747F0BDB9A0}"/>
              </a:ext>
            </a:extLst>
          </p:cNvPr>
          <p:cNvSpPr>
            <a:spLocks noGrp="1"/>
          </p:cNvSpPr>
          <p:nvPr>
            <p:ph sz="quarter" idx="11"/>
          </p:nvPr>
        </p:nvSpPr>
        <p:spPr>
          <a:xfrm>
            <a:off x="14017752" y="5486400"/>
            <a:ext cx="8896021" cy="5687569"/>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150C179-A5FC-C1B3-B735-43F04AD230DD}"/>
              </a:ext>
            </a:extLst>
          </p:cNvPr>
          <p:cNvSpPr>
            <a:spLocks noGrp="1"/>
          </p:cNvSpPr>
          <p:nvPr>
            <p:ph type="body" sz="quarter" idx="10" hasCustomPrompt="1"/>
          </p:nvPr>
        </p:nvSpPr>
        <p:spPr>
          <a:xfrm>
            <a:off x="14017752" y="2542031"/>
            <a:ext cx="8896021" cy="2426783"/>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a:t>
            </a:r>
            <a:br>
              <a:rPr lang="en-US"/>
            </a:br>
            <a:r>
              <a:rPr lang="en-US"/>
              <a:t>Here</a:t>
            </a:r>
          </a:p>
        </p:txBody>
      </p:sp>
      <p:sp>
        <p:nvSpPr>
          <p:cNvPr id="11" name="Slide Number Placeholder 5">
            <a:extLst>
              <a:ext uri="{FF2B5EF4-FFF2-40B4-BE49-F238E27FC236}">
                <a16:creationId xmlns:a16="http://schemas.microsoft.com/office/drawing/2014/main" id="{F0261F3F-C103-2E8C-2BAC-8CE6F9F519D1}"/>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248166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952D59A-69BD-F0A2-930D-FDB9EC92AB82}"/>
              </a:ext>
            </a:extLst>
          </p:cNvPr>
          <p:cNvSpPr>
            <a:spLocks noGrp="1"/>
          </p:cNvSpPr>
          <p:nvPr>
            <p:ph type="pic" sz="quarter" idx="12"/>
          </p:nvPr>
        </p:nvSpPr>
        <p:spPr>
          <a:xfrm>
            <a:off x="12193588" y="0"/>
            <a:ext cx="12193587" cy="13716000"/>
          </a:xfrm>
          <a:solidFill>
            <a:schemeClr val="bg1"/>
          </a:solidFill>
        </p:spPr>
        <p:txBody>
          <a:bodyPr anchor="t">
            <a:normAutofit/>
          </a:bodyPr>
          <a:lstStyle>
            <a:lvl1pPr marL="0" indent="0" algn="ctr">
              <a:buNone/>
              <a:defRPr sz="2400">
                <a:solidFill>
                  <a:schemeClr val="tx1"/>
                </a:solidFill>
              </a:defRPr>
            </a:lvl1pPr>
          </a:lstStyle>
          <a:p>
            <a:endParaRPr lang="en-US"/>
          </a:p>
          <a:p>
            <a:endParaRPr lang="en-US"/>
          </a:p>
          <a:p>
            <a:endParaRPr lang="en-US"/>
          </a:p>
          <a:p>
            <a:endParaRPr lang="en-US"/>
          </a:p>
          <a:p>
            <a:endParaRPr lang="en-US"/>
          </a:p>
          <a:p>
            <a:endParaRPr lang="en-US"/>
          </a:p>
          <a:p>
            <a:endParaRPr lang="en-US"/>
          </a:p>
          <a:p>
            <a:endParaRPr lang="en-US"/>
          </a:p>
          <a:p>
            <a:r>
              <a:rPr lang="en-US"/>
              <a:t>Click on the icon to add a picture.</a:t>
            </a:r>
          </a:p>
        </p:txBody>
      </p:sp>
      <p:sp>
        <p:nvSpPr>
          <p:cNvPr id="10" name="Text Placeholder 10">
            <a:extLst>
              <a:ext uri="{FF2B5EF4-FFF2-40B4-BE49-F238E27FC236}">
                <a16:creationId xmlns:a16="http://schemas.microsoft.com/office/drawing/2014/main" id="{4FBE4A5C-C3F6-F100-1C19-1F3ADEF6AF43}"/>
              </a:ext>
            </a:extLst>
          </p:cNvPr>
          <p:cNvSpPr>
            <a:spLocks noGrp="1"/>
          </p:cNvSpPr>
          <p:nvPr>
            <p:ph type="body" sz="quarter" idx="10" hasCustomPrompt="1"/>
          </p:nvPr>
        </p:nvSpPr>
        <p:spPr>
          <a:xfrm>
            <a:off x="2185416" y="2542031"/>
            <a:ext cx="8683865" cy="2426783"/>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a:t>
            </a:r>
            <a:br>
              <a:rPr lang="en-US"/>
            </a:br>
            <a:r>
              <a:rPr lang="en-US"/>
              <a:t>Here</a:t>
            </a:r>
          </a:p>
        </p:txBody>
      </p:sp>
      <p:sp>
        <p:nvSpPr>
          <p:cNvPr id="11" name="Content Placeholder 12">
            <a:extLst>
              <a:ext uri="{FF2B5EF4-FFF2-40B4-BE49-F238E27FC236}">
                <a16:creationId xmlns:a16="http://schemas.microsoft.com/office/drawing/2014/main" id="{D0B9349F-FDB1-911A-2BF2-1AB337229A4F}"/>
              </a:ext>
            </a:extLst>
          </p:cNvPr>
          <p:cNvSpPr>
            <a:spLocks noGrp="1"/>
          </p:cNvSpPr>
          <p:nvPr>
            <p:ph sz="quarter" idx="11"/>
          </p:nvPr>
        </p:nvSpPr>
        <p:spPr>
          <a:xfrm>
            <a:off x="2185417" y="5486400"/>
            <a:ext cx="8683866" cy="7059168"/>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6871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E956973-7E6E-CE72-1B3B-0A23C0EFDFEA}"/>
              </a:ext>
            </a:extLst>
          </p:cNvPr>
          <p:cNvSpPr>
            <a:spLocks noGrp="1"/>
          </p:cNvSpPr>
          <p:nvPr>
            <p:ph type="body" sz="quarter" idx="10" hasCustomPrompt="1"/>
          </p:nvPr>
        </p:nvSpPr>
        <p:spPr>
          <a:xfrm>
            <a:off x="2185416" y="2542032"/>
            <a:ext cx="20762718" cy="1076044"/>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Here</a:t>
            </a:r>
          </a:p>
        </p:txBody>
      </p:sp>
      <p:sp>
        <p:nvSpPr>
          <p:cNvPr id="13" name="Content Placeholder 12">
            <a:extLst>
              <a:ext uri="{FF2B5EF4-FFF2-40B4-BE49-F238E27FC236}">
                <a16:creationId xmlns:a16="http://schemas.microsoft.com/office/drawing/2014/main" id="{55402846-1FDD-5222-2314-87291A1FFC9F}"/>
              </a:ext>
            </a:extLst>
          </p:cNvPr>
          <p:cNvSpPr>
            <a:spLocks noGrp="1"/>
          </p:cNvSpPr>
          <p:nvPr>
            <p:ph sz="quarter" idx="11"/>
          </p:nvPr>
        </p:nvSpPr>
        <p:spPr>
          <a:xfrm>
            <a:off x="2185416" y="4114800"/>
            <a:ext cx="20728371" cy="7059168"/>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EE73C12-1867-26F8-159E-BD0434C577F8}"/>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419088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14A32893-D75D-FC78-AEAD-790DC5AC6ECE}"/>
              </a:ext>
            </a:extLst>
          </p:cNvPr>
          <p:cNvSpPr>
            <a:spLocks noGrp="1"/>
          </p:cNvSpPr>
          <p:nvPr>
            <p:ph type="body" sz="quarter" idx="10" hasCustomPrompt="1"/>
          </p:nvPr>
        </p:nvSpPr>
        <p:spPr>
          <a:xfrm>
            <a:off x="2185416" y="2542032"/>
            <a:ext cx="20762718" cy="1076044"/>
          </a:xfrm>
        </p:spPr>
        <p:txBody>
          <a:bodyPr>
            <a:normAutofit/>
          </a:bodyPr>
          <a:lstStyle>
            <a:lvl1pPr marL="0" indent="0">
              <a:spcBef>
                <a:spcPts val="0"/>
              </a:spcBef>
              <a:buNone/>
              <a:defRPr sz="7200" b="0" i="0">
                <a:solidFill>
                  <a:srgbClr val="030121"/>
                </a:solidFill>
                <a:latin typeface="+mj-lt"/>
                <a:cs typeface="Arial" panose="020B0604020202020204" pitchFamily="34" charset="0"/>
              </a:defRPr>
            </a:lvl1pPr>
          </a:lstStyle>
          <a:p>
            <a:pPr lvl="0"/>
            <a:r>
              <a:rPr lang="en-US"/>
              <a:t>Content Title Here</a:t>
            </a:r>
          </a:p>
        </p:txBody>
      </p:sp>
      <p:sp>
        <p:nvSpPr>
          <p:cNvPr id="8" name="Content Placeholder 12">
            <a:extLst>
              <a:ext uri="{FF2B5EF4-FFF2-40B4-BE49-F238E27FC236}">
                <a16:creationId xmlns:a16="http://schemas.microsoft.com/office/drawing/2014/main" id="{879F33AB-6F3D-97C9-AA82-B24C28870993}"/>
              </a:ext>
            </a:extLst>
          </p:cNvPr>
          <p:cNvSpPr>
            <a:spLocks noGrp="1"/>
          </p:cNvSpPr>
          <p:nvPr>
            <p:ph sz="quarter" idx="11"/>
          </p:nvPr>
        </p:nvSpPr>
        <p:spPr>
          <a:xfrm>
            <a:off x="2185417" y="4114800"/>
            <a:ext cx="9828783" cy="7059168"/>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2">
            <a:extLst>
              <a:ext uri="{FF2B5EF4-FFF2-40B4-BE49-F238E27FC236}">
                <a16:creationId xmlns:a16="http://schemas.microsoft.com/office/drawing/2014/main" id="{23C0C2B0-2281-AF54-FC0C-86D5AF603136}"/>
              </a:ext>
            </a:extLst>
          </p:cNvPr>
          <p:cNvSpPr>
            <a:spLocks noGrp="1"/>
          </p:cNvSpPr>
          <p:nvPr>
            <p:ph sz="quarter" idx="12"/>
          </p:nvPr>
        </p:nvSpPr>
        <p:spPr>
          <a:xfrm>
            <a:off x="13119351" y="4114800"/>
            <a:ext cx="9828783" cy="7059168"/>
          </a:xfr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079FF15A-0136-D000-A724-A62E93BD24C0}"/>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29756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8752" y="0"/>
            <a:ext cx="22958422" cy="13620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l">
              <a:defRPr sz="2400" b="1" i="1">
                <a:solidFill>
                  <a:schemeClr val="tx2"/>
                </a:solidFill>
              </a:defRPr>
            </a:lvl1pPr>
          </a:lstStyle>
          <a:p>
            <a:fld id="{48F63A3B-78C7-47BE-AE5E-E10140E04643}" type="slidenum">
              <a:rPr lang="en-US" smtClean="0"/>
              <a:pPr/>
              <a:t>‹#›</a:t>
            </a:fld>
            <a:endParaRPr lang="en-US"/>
          </a:p>
        </p:txBody>
      </p:sp>
      <p:pic>
        <p:nvPicPr>
          <p:cNvPr id="15" name="Picture 14">
            <a:extLst>
              <a:ext uri="{FF2B5EF4-FFF2-40B4-BE49-F238E27FC236}">
                <a16:creationId xmlns:a16="http://schemas.microsoft.com/office/drawing/2014/main" id="{628B4028-7483-D351-1660-8F334DB986DB}"/>
              </a:ext>
            </a:extLst>
          </p:cNvPr>
          <p:cNvPicPr>
            <a:picLocks noChangeAspect="1"/>
          </p:cNvPicPr>
          <p:nvPr userDrawn="1"/>
        </p:nvPicPr>
        <p:blipFill>
          <a:blip r:embed="rId24"/>
          <a:stretch>
            <a:fillRect/>
          </a:stretch>
        </p:blipFill>
        <p:spPr>
          <a:xfrm>
            <a:off x="0" y="0"/>
            <a:ext cx="914400" cy="13716000"/>
          </a:xfrm>
          <a:prstGeom prst="rect">
            <a:avLst/>
          </a:prstGeom>
        </p:spPr>
      </p:pic>
      <p:pic>
        <p:nvPicPr>
          <p:cNvPr id="16" name="Picture 15">
            <a:extLst>
              <a:ext uri="{FF2B5EF4-FFF2-40B4-BE49-F238E27FC236}">
                <a16:creationId xmlns:a16="http://schemas.microsoft.com/office/drawing/2014/main" id="{36C72B25-7CC9-98BF-DCAC-1E145F86B7A3}"/>
              </a:ext>
            </a:extLst>
          </p:cNvPr>
          <p:cNvPicPr>
            <a:picLocks noChangeAspect="1"/>
          </p:cNvPicPr>
          <p:nvPr userDrawn="1"/>
        </p:nvPicPr>
        <p:blipFill>
          <a:blip r:embed="rId25"/>
          <a:srcRect/>
          <a:stretch/>
        </p:blipFill>
        <p:spPr>
          <a:xfrm>
            <a:off x="19987246" y="12591288"/>
            <a:ext cx="3048000" cy="762000"/>
          </a:xfrm>
          <a:prstGeom prst="rect">
            <a:avLst/>
          </a:prstGeom>
        </p:spPr>
      </p:pic>
      <p:cxnSp>
        <p:nvCxnSpPr>
          <p:cNvPr id="17" name="Straight Connector 16">
            <a:extLst>
              <a:ext uri="{FF2B5EF4-FFF2-40B4-BE49-F238E27FC236}">
                <a16:creationId xmlns:a16="http://schemas.microsoft.com/office/drawing/2014/main" id="{D77F5382-8155-6861-06C8-64AFCE946D74}"/>
              </a:ext>
            </a:extLst>
          </p:cNvPr>
          <p:cNvCxnSpPr/>
          <p:nvPr userDrawn="1"/>
        </p:nvCxnSpPr>
        <p:spPr>
          <a:xfrm>
            <a:off x="23351669" y="12437635"/>
            <a:ext cx="0" cy="1021976"/>
          </a:xfrm>
          <a:prstGeom prst="line">
            <a:avLst/>
          </a:prstGeom>
          <a:ln w="12700">
            <a:solidFill>
              <a:srgbClr val="5C0E3D"/>
            </a:solidFill>
          </a:ln>
        </p:spPr>
        <p:style>
          <a:lnRef idx="1">
            <a:schemeClr val="accent1"/>
          </a:lnRef>
          <a:fillRef idx="0">
            <a:schemeClr val="accent1"/>
          </a:fillRef>
          <a:effectRef idx="0">
            <a:schemeClr val="accent1"/>
          </a:effectRef>
          <a:fontRef idx="minor">
            <a:schemeClr val="tx1"/>
          </a:fontRef>
        </p:style>
      </p:cxnSp>
    </p:spTree>
    <p:custDataLst>
      <p:tags r:id="rId23"/>
    </p:custDataLst>
    <p:extLst>
      <p:ext uri="{BB962C8B-B14F-4D97-AF65-F5344CB8AC3E}">
        <p14:creationId xmlns:p14="http://schemas.microsoft.com/office/powerpoint/2010/main" val="14654318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9" r:id="rId3"/>
    <p:sldLayoutId id="2147483669" r:id="rId4"/>
    <p:sldLayoutId id="2147483680" r:id="rId5"/>
    <p:sldLayoutId id="2147483673" r:id="rId6"/>
    <p:sldLayoutId id="2147483666" r:id="rId7"/>
    <p:sldLayoutId id="2147483665" r:id="rId8"/>
    <p:sldLayoutId id="2147483674" r:id="rId9"/>
    <p:sldLayoutId id="2147483672" r:id="rId10"/>
    <p:sldLayoutId id="2147483675" r:id="rId11"/>
    <p:sldLayoutId id="2147483676" r:id="rId12"/>
    <p:sldLayoutId id="2147483677" r:id="rId13"/>
    <p:sldLayoutId id="2147483678" r:id="rId14"/>
    <p:sldLayoutId id="2147483684" r:id="rId15"/>
    <p:sldLayoutId id="2147483681" r:id="rId16"/>
    <p:sldLayoutId id="2147483664" r:id="rId17"/>
    <p:sldLayoutId id="2147483670" r:id="rId18"/>
    <p:sldLayoutId id="2147483671" r:id="rId19"/>
    <p:sldLayoutId id="2147483667" r:id="rId20"/>
    <p:sldLayoutId id="2147483668" r:id="rId21"/>
  </p:sldLayoutIdLst>
  <p:hf hdr="0" ftr="0" dt="0"/>
  <p:txStyles>
    <p:titleStyle>
      <a:lvl1pPr algn="l" defTabSz="1828800" rtl="0" eaLnBrk="1" latinLnBrk="0" hangingPunct="1">
        <a:lnSpc>
          <a:spcPct val="90000"/>
        </a:lnSpc>
        <a:spcBef>
          <a:spcPct val="0"/>
        </a:spcBef>
        <a:buNone/>
        <a:defRPr sz="7200" b="0" kern="1200">
          <a:solidFill>
            <a:schemeClr val="tx1"/>
          </a:solidFill>
          <a:latin typeface="+mj-lt"/>
          <a:ea typeface="+mj-ea"/>
          <a:cs typeface="+mj-cs"/>
        </a:defRPr>
      </a:lvl1pPr>
    </p:titleStyle>
    <p:bodyStyle>
      <a:lvl1pPr marL="4572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1pPr>
      <a:lvl2pPr marL="13716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2pPr>
      <a:lvl3pPr marL="22860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3pPr>
      <a:lvl4pPr marL="32004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4pPr>
      <a:lvl5pPr marL="41148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hyperlink" Target="mailto:ThriveRuralWI@wedc.org?subject=Technical%20Assistance%20Documentation" TargetMode="External"/><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mailto:ThriveRuralWI@wedc.org"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mailto:Paul.oconnor@wedc.org" TargetMode="External"/><Relationship Id="rId2" Type="http://schemas.openxmlformats.org/officeDocument/2006/relationships/hyperlink" Target="mailto:Beth.Haskovec@wedc.org" TargetMode="External"/><Relationship Id="rId1" Type="http://schemas.openxmlformats.org/officeDocument/2006/relationships/slideLayout" Target="../slideLayouts/slideLayout8.xml"/><Relationship Id="rId6" Type="http://schemas.openxmlformats.org/officeDocument/2006/relationships/hyperlink" Target="mailto:James.cleveland@wedc.org"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s://wedc.org/wp-content/uploads/2023/12/FY24-Distressed-County-Map.png"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B0E67F-F9CB-7394-4578-3FDA1F104657}"/>
              </a:ext>
            </a:extLst>
          </p:cNvPr>
          <p:cNvSpPr>
            <a:spLocks noGrp="1"/>
          </p:cNvSpPr>
          <p:nvPr>
            <p:ph type="body" sz="quarter" idx="12"/>
          </p:nvPr>
        </p:nvSpPr>
        <p:spPr/>
        <p:txBody>
          <a:bodyPr vert="horz" lIns="91440" tIns="45720" rIns="91440" bIns="45720" rtlCol="0" anchor="t">
            <a:normAutofit/>
          </a:bodyPr>
          <a:lstStyle/>
          <a:p>
            <a:r>
              <a:rPr lang="en-US" dirty="0">
                <a:latin typeface="Verdana"/>
                <a:ea typeface="Verdana"/>
                <a:cs typeface="Arial"/>
              </a:rPr>
              <a:t>Oct. 14, 2025</a:t>
            </a:r>
            <a:endParaRPr lang="en-US" dirty="0"/>
          </a:p>
        </p:txBody>
      </p:sp>
      <p:sp>
        <p:nvSpPr>
          <p:cNvPr id="5" name="Text Placeholder 4">
            <a:extLst>
              <a:ext uri="{FF2B5EF4-FFF2-40B4-BE49-F238E27FC236}">
                <a16:creationId xmlns:a16="http://schemas.microsoft.com/office/drawing/2014/main" id="{BE1DF2A4-EE25-112E-9872-85BEF0D2B917}"/>
              </a:ext>
            </a:extLst>
          </p:cNvPr>
          <p:cNvSpPr>
            <a:spLocks noGrp="1"/>
          </p:cNvSpPr>
          <p:nvPr>
            <p:ph type="body" sz="quarter" idx="10"/>
          </p:nvPr>
        </p:nvSpPr>
        <p:spPr>
          <a:xfrm>
            <a:off x="13016752" y="8539475"/>
            <a:ext cx="10219765" cy="1937249"/>
          </a:xfrm>
        </p:spPr>
        <p:txBody>
          <a:bodyPr vert="horz" lIns="91440" tIns="45720" rIns="91440" bIns="45720" rtlCol="0" anchor="t">
            <a:normAutofit/>
          </a:bodyPr>
          <a:lstStyle/>
          <a:p>
            <a:r>
              <a:rPr lang="en-US" sz="4800">
                <a:latin typeface="Verdana"/>
                <a:ea typeface="Verdana"/>
                <a:cs typeface="Arial"/>
              </a:rPr>
              <a:t>Thrive Rural Wisconsin</a:t>
            </a:r>
            <a:endParaRPr lang="en-US" sz="4800"/>
          </a:p>
          <a:p>
            <a:r>
              <a:rPr lang="en-US" sz="4800">
                <a:latin typeface="Verdana"/>
                <a:ea typeface="Verdana"/>
                <a:cs typeface="Arial"/>
              </a:rPr>
              <a:t>Informational Webinar</a:t>
            </a:r>
          </a:p>
        </p:txBody>
      </p:sp>
    </p:spTree>
    <p:custDataLst>
      <p:tags r:id="rId1"/>
    </p:custDataLst>
    <p:extLst>
      <p:ext uri="{BB962C8B-B14F-4D97-AF65-F5344CB8AC3E}">
        <p14:creationId xmlns:p14="http://schemas.microsoft.com/office/powerpoint/2010/main" val="269458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C89E16-6801-A85D-3954-81651F455A0E}"/>
              </a:ext>
            </a:extLst>
          </p:cNvPr>
          <p:cNvSpPr>
            <a:spLocks noGrp="1"/>
          </p:cNvSpPr>
          <p:nvPr>
            <p:ph sz="quarter" idx="11"/>
          </p:nvPr>
        </p:nvSpPr>
        <p:spPr>
          <a:xfrm>
            <a:off x="1832456" y="2465149"/>
            <a:ext cx="20784369" cy="8514742"/>
          </a:xfrm>
        </p:spPr>
        <p:txBody>
          <a:bodyPr vert="horz" lIns="91440" tIns="45720" rIns="91440" bIns="45720" rtlCol="0" anchor="t">
            <a:noAutofit/>
          </a:bodyPr>
          <a:lstStyle/>
          <a:p>
            <a:pPr marL="642938" indent="-642938"/>
            <a:r>
              <a:rPr lang="en-US" sz="4400" b="1" dirty="0">
                <a:latin typeface="Verdana"/>
                <a:ea typeface="Verdana"/>
                <a:cs typeface="Arial"/>
              </a:rPr>
              <a:t>Rural Capacity Development &amp; Growth</a:t>
            </a:r>
          </a:p>
          <a:p>
            <a:pPr lvl="1">
              <a:buClr>
                <a:srgbClr val="630042"/>
              </a:buClr>
            </a:pPr>
            <a:r>
              <a:rPr lang="en-US" sz="4400" dirty="0">
                <a:latin typeface="Verdana"/>
                <a:ea typeface="Calibri"/>
                <a:cs typeface="Calibri"/>
              </a:rPr>
              <a:t>The ability of rural communities to leverage their people, institutions, infrastructure, and natural resources to meet the present needs, while expanding population, economy, and quality of life in a sustainable way.</a:t>
            </a:r>
            <a:endParaRPr lang="en-US" sz="4400" dirty="0">
              <a:latin typeface="Verdana"/>
              <a:ea typeface="Verdana"/>
            </a:endParaRPr>
          </a:p>
          <a:p>
            <a:pPr lvl="1">
              <a:buClr>
                <a:srgbClr val="630042"/>
              </a:buClr>
            </a:pPr>
            <a:r>
              <a:rPr lang="en-US" sz="4400" dirty="0">
                <a:latin typeface="Verdana"/>
                <a:ea typeface="Calibri"/>
                <a:cs typeface="Calibri"/>
              </a:rPr>
              <a:t>As part of Capacity Building, a primary outcome of the Thrive Rural WI program is to prepare communities to apply for and receive federal and state grants.  Additionally, local funding such as TIF will be explored to advance community projects.  </a:t>
            </a:r>
            <a:endParaRPr lang="en-US" sz="4400" dirty="0">
              <a:latin typeface="Calibri"/>
              <a:ea typeface="Calibri"/>
              <a:cs typeface="Calibri"/>
            </a:endParaRPr>
          </a:p>
        </p:txBody>
      </p:sp>
      <p:sp>
        <p:nvSpPr>
          <p:cNvPr id="4" name="Slide Number Placeholder 3">
            <a:extLst>
              <a:ext uri="{FF2B5EF4-FFF2-40B4-BE49-F238E27FC236}">
                <a16:creationId xmlns:a16="http://schemas.microsoft.com/office/drawing/2014/main" id="{48B39E00-0618-9B6B-F4B4-70A466D821A5}"/>
              </a:ext>
            </a:extLst>
          </p:cNvPr>
          <p:cNvSpPr>
            <a:spLocks noGrp="1"/>
          </p:cNvSpPr>
          <p:nvPr>
            <p:ph type="sldNum" sz="quarter" idx="4"/>
          </p:nvPr>
        </p:nvSpPr>
        <p:spPr/>
        <p:txBody>
          <a:bodyPr/>
          <a:lstStyle/>
          <a:p>
            <a:fld id="{48F63A3B-78C7-47BE-AE5E-E10140E04643}" type="slidenum">
              <a:rPr lang="en-US" smtClean="0"/>
              <a:pPr/>
              <a:t>10</a:t>
            </a:fld>
            <a:endParaRPr lang="en-US" dirty="0"/>
          </a:p>
        </p:txBody>
      </p:sp>
      <p:sp>
        <p:nvSpPr>
          <p:cNvPr id="7" name="Text Placeholder 1">
            <a:extLst>
              <a:ext uri="{FF2B5EF4-FFF2-40B4-BE49-F238E27FC236}">
                <a16:creationId xmlns:a16="http://schemas.microsoft.com/office/drawing/2014/main" id="{F966D174-6FAE-4D1D-1E27-2FCDFCF38967}"/>
              </a:ext>
            </a:extLst>
          </p:cNvPr>
          <p:cNvSpPr txBox="1">
            <a:spLocks/>
          </p:cNvSpPr>
          <p:nvPr/>
        </p:nvSpPr>
        <p:spPr>
          <a:xfrm>
            <a:off x="1832456" y="694329"/>
            <a:ext cx="20762718" cy="1076044"/>
          </a:xfrm>
          <a:prstGeom prst="rect">
            <a:avLst/>
          </a:prstGeom>
        </p:spPr>
        <p:txBody>
          <a:bodyPr vert="horz" lIns="91440" tIns="45720" rIns="91440" bIns="45720" rtlCol="0" anchor="t">
            <a:normAutofit fontScale="92500" lnSpcReduction="10000"/>
          </a:bodyPr>
          <a:lstStyle>
            <a:lvl1pPr marL="0" indent="0" algn="l" defTabSz="1828800" rtl="0" eaLnBrk="1" latinLnBrk="0" hangingPunct="1">
              <a:lnSpc>
                <a:spcPct val="100000"/>
              </a:lnSpc>
              <a:spcBef>
                <a:spcPts val="0"/>
              </a:spcBef>
              <a:spcAft>
                <a:spcPts val="1200"/>
              </a:spcAft>
              <a:buClr>
                <a:schemeClr val="tx2"/>
              </a:buClr>
              <a:buFont typeface="Arial" panose="020B0604020202020204" pitchFamily="34" charset="0"/>
              <a:buNone/>
              <a:defRPr sz="7200" b="0" i="0" kern="1200">
                <a:solidFill>
                  <a:srgbClr val="030121"/>
                </a:solidFill>
                <a:latin typeface="+mj-lt"/>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2pPr>
            <a:lvl3pPr marL="22860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3pPr>
            <a:lvl4pPr marL="32004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4pPr>
            <a:lvl5pPr marL="41148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1" dirty="0">
                <a:solidFill>
                  <a:schemeClr val="accent6">
                    <a:lumMod val="75000"/>
                  </a:schemeClr>
                </a:solidFill>
                <a:ea typeface="verdana"/>
                <a:cs typeface="Arial"/>
              </a:rPr>
              <a:t>Priority Areas</a:t>
            </a:r>
            <a:endParaRPr lang="en-US" b="1" dirty="0">
              <a:solidFill>
                <a:schemeClr val="accent6">
                  <a:lumMod val="75000"/>
                </a:schemeClr>
              </a:solidFill>
            </a:endParaRPr>
          </a:p>
        </p:txBody>
      </p:sp>
    </p:spTree>
    <p:extLst>
      <p:ext uri="{BB962C8B-B14F-4D97-AF65-F5344CB8AC3E}">
        <p14:creationId xmlns:p14="http://schemas.microsoft.com/office/powerpoint/2010/main" val="149784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a corner of a street&#10;&#10;AI-generated content may be incorrect.">
            <a:extLst>
              <a:ext uri="{FF2B5EF4-FFF2-40B4-BE49-F238E27FC236}">
                <a16:creationId xmlns:a16="http://schemas.microsoft.com/office/drawing/2014/main" id="{9901E31B-C49F-0FD9-4109-81D109742F88}"/>
              </a:ext>
            </a:extLst>
          </p:cNvPr>
          <p:cNvPicPr>
            <a:picLocks noChangeAspect="1"/>
          </p:cNvPicPr>
          <p:nvPr/>
        </p:nvPicPr>
        <p:blipFill>
          <a:blip r:embed="rId2"/>
          <a:srcRect l="17390" r="20934"/>
          <a:stretch>
            <a:fillRect/>
          </a:stretch>
        </p:blipFill>
        <p:spPr>
          <a:xfrm>
            <a:off x="914400" y="10"/>
            <a:ext cx="11279187" cy="13715990"/>
          </a:xfrm>
          <a:prstGeom prst="rect">
            <a:avLst/>
          </a:prstGeom>
          <a:noFill/>
        </p:spPr>
      </p:pic>
      <p:sp>
        <p:nvSpPr>
          <p:cNvPr id="3" name="Content Placeholder 2">
            <a:extLst>
              <a:ext uri="{FF2B5EF4-FFF2-40B4-BE49-F238E27FC236}">
                <a16:creationId xmlns:a16="http://schemas.microsoft.com/office/drawing/2014/main" id="{12B67683-2EFA-8A5D-DA33-29482BF66ECF}"/>
              </a:ext>
            </a:extLst>
          </p:cNvPr>
          <p:cNvSpPr>
            <a:spLocks noGrp="1"/>
          </p:cNvSpPr>
          <p:nvPr>
            <p:ph sz="quarter" idx="11"/>
          </p:nvPr>
        </p:nvSpPr>
        <p:spPr>
          <a:xfrm>
            <a:off x="12673536" y="2108199"/>
            <a:ext cx="11227147" cy="10913533"/>
          </a:xfrm>
        </p:spPr>
        <p:txBody>
          <a:bodyPr vert="horz" lIns="91440" tIns="45720" rIns="91440" bIns="45720" rtlCol="0" anchor="t">
            <a:noAutofit/>
          </a:bodyPr>
          <a:lstStyle/>
          <a:p>
            <a:r>
              <a:rPr lang="en-US" sz="2600" b="1" dirty="0">
                <a:cs typeface="Arial"/>
              </a:rPr>
              <a:t>Village of Bonduel</a:t>
            </a:r>
            <a:endParaRPr lang="en-US" sz="2600" b="1" dirty="0">
              <a:ea typeface="verdana"/>
              <a:cs typeface="Arial"/>
            </a:endParaRPr>
          </a:p>
          <a:p>
            <a:pPr marL="1085850" lvl="1" indent="-450850">
              <a:buClr>
                <a:srgbClr val="630042"/>
              </a:buClr>
            </a:pPr>
            <a:r>
              <a:rPr lang="en-US" sz="2600" dirty="0">
                <a:cs typeface="Arial"/>
              </a:rPr>
              <a:t>Partnership with Shawano County Economic Progress, local school district, chamber, business community</a:t>
            </a:r>
            <a:endParaRPr lang="en-US" sz="2600" dirty="0">
              <a:ea typeface="verdana"/>
              <a:cs typeface="Arial"/>
            </a:endParaRPr>
          </a:p>
          <a:p>
            <a:pPr marL="1085850" lvl="1" indent="-450850">
              <a:buClr>
                <a:srgbClr val="630042"/>
              </a:buClr>
            </a:pPr>
            <a:r>
              <a:rPr lang="en-US" sz="2600" dirty="0">
                <a:ea typeface="verdana"/>
                <a:cs typeface="Arial"/>
              </a:rPr>
              <a:t>2 projects: Housing and Revitalize Downtown</a:t>
            </a:r>
          </a:p>
          <a:p>
            <a:pPr marL="1085850" lvl="1" indent="-450850">
              <a:buClr>
                <a:srgbClr val="630042"/>
              </a:buClr>
            </a:pPr>
            <a:r>
              <a:rPr lang="en-US" sz="2600" dirty="0">
                <a:ea typeface="verdana"/>
                <a:cs typeface="Arial"/>
              </a:rPr>
              <a:t>Thrive Rural's impact:</a:t>
            </a:r>
          </a:p>
          <a:p>
            <a:pPr marL="1954213" lvl="2" indent="-401638">
              <a:buClr>
                <a:srgbClr val="630042"/>
              </a:buClr>
              <a:buFont typeface="Wingdings" panose="020B0604020202020204" pitchFamily="34" charset="0"/>
              <a:buChar char="§"/>
            </a:pPr>
            <a:r>
              <a:rPr lang="en-US" sz="2600" dirty="0">
                <a:ea typeface="verdana"/>
                <a:cs typeface="Arial"/>
              </a:rPr>
              <a:t>Provided funding to help with legal fees on removing restrictive covenants for housing.</a:t>
            </a:r>
          </a:p>
          <a:p>
            <a:pPr marL="2806700" lvl="3" indent="-401638">
              <a:buClr>
                <a:srgbClr val="630042"/>
              </a:buClr>
            </a:pPr>
            <a:r>
              <a:rPr lang="en-US" sz="2600" dirty="0">
                <a:ea typeface="verdana"/>
                <a:cs typeface="Arial"/>
              </a:rPr>
              <a:t>7 lots under contract or under construction</a:t>
            </a:r>
            <a:endParaRPr lang="en-US" sz="2600" dirty="0">
              <a:ea typeface="verdana"/>
            </a:endParaRPr>
          </a:p>
          <a:p>
            <a:pPr marL="2806700" lvl="3" indent="-401638">
              <a:buClr>
                <a:srgbClr val="630042"/>
              </a:buClr>
            </a:pPr>
            <a:r>
              <a:rPr lang="en-US" sz="2600" dirty="0">
                <a:ea typeface="verdana"/>
                <a:cs typeface="Arial"/>
              </a:rPr>
              <a:t>Additional 48-unit complex has started</a:t>
            </a:r>
          </a:p>
          <a:p>
            <a:pPr marL="1954213" lvl="2" indent="-401638">
              <a:buClr>
                <a:srgbClr val="630042"/>
              </a:buClr>
              <a:buFont typeface="Wingdings" panose="020B0604020202020204" pitchFamily="34" charset="0"/>
              <a:buChar char="§"/>
            </a:pPr>
            <a:r>
              <a:rPr lang="en-US" sz="2600" dirty="0">
                <a:ea typeface="verdana"/>
                <a:cs typeface="Arial"/>
              </a:rPr>
              <a:t>Funded the creation of an RDA.</a:t>
            </a:r>
          </a:p>
          <a:p>
            <a:pPr marL="2806700" lvl="3" indent="-401638">
              <a:buClr>
                <a:srgbClr val="630042"/>
              </a:buClr>
            </a:pPr>
            <a:r>
              <a:rPr lang="en-US" sz="2600" dirty="0">
                <a:ea typeface="verdana"/>
                <a:cs typeface="Arial"/>
              </a:rPr>
              <a:t>17 current vacant buildings</a:t>
            </a:r>
          </a:p>
          <a:p>
            <a:pPr marL="2806700" lvl="3" indent="-401638">
              <a:buClr>
                <a:srgbClr val="630042"/>
              </a:buClr>
            </a:pPr>
            <a:r>
              <a:rPr lang="en-US" sz="2600" dirty="0">
                <a:ea typeface="verdana"/>
                <a:cs typeface="Arial"/>
              </a:rPr>
              <a:t>Received a $100,000 SBDG grant from WEDC.  Used to fund façade work.</a:t>
            </a:r>
          </a:p>
          <a:p>
            <a:pPr marL="1954213" lvl="2" indent="-401638">
              <a:buClr>
                <a:srgbClr val="630042"/>
              </a:buClr>
              <a:buFont typeface="Wingdings" panose="020B0604020202020204" pitchFamily="34" charset="0"/>
              <a:buChar char="§"/>
            </a:pPr>
            <a:r>
              <a:rPr lang="en-US" sz="2600" dirty="0">
                <a:ea typeface="verdana"/>
                <a:cs typeface="Arial"/>
              </a:rPr>
              <a:t>Currently a consultant is working on the Redevelopment plan</a:t>
            </a:r>
          </a:p>
          <a:p>
            <a:pPr marL="1085850" lvl="1" indent="-450850">
              <a:buClr>
                <a:srgbClr val="630042"/>
              </a:buClr>
            </a:pPr>
            <a:r>
              <a:rPr lang="en-US" sz="2600" dirty="0">
                <a:ea typeface="verdana"/>
                <a:cs typeface="Arial"/>
              </a:rPr>
              <a:t>The Thrive Rural WI program has provided Technical Assistance that assisted with Developer Agreement drafting, consultation on TID and referrals to Connect Communities. </a:t>
            </a:r>
            <a:endParaRPr lang="en-US" sz="2600" b="1" dirty="0">
              <a:ea typeface="verdana"/>
            </a:endParaRPr>
          </a:p>
          <a:p>
            <a:pPr marL="1085850" lvl="1" indent="-450850">
              <a:buClr>
                <a:srgbClr val="630042"/>
              </a:buClr>
            </a:pPr>
            <a:r>
              <a:rPr lang="en-US" sz="2600" b="1" dirty="0">
                <a:ea typeface="verdana"/>
                <a:cs typeface="Arial"/>
              </a:rPr>
              <a:t>Photo</a:t>
            </a:r>
            <a:r>
              <a:rPr lang="en-US" sz="2600" dirty="0">
                <a:ea typeface="verdana"/>
                <a:cs typeface="Arial"/>
              </a:rPr>
              <a:t>: Vacant, high priority building in downtown Bonduel</a:t>
            </a:r>
            <a:endParaRPr lang="en-US" sz="2600" dirty="0">
              <a:ea typeface="verdana"/>
            </a:endParaRPr>
          </a:p>
        </p:txBody>
      </p:sp>
      <p:sp>
        <p:nvSpPr>
          <p:cNvPr id="2" name="Text Placeholder 1">
            <a:extLst>
              <a:ext uri="{FF2B5EF4-FFF2-40B4-BE49-F238E27FC236}">
                <a16:creationId xmlns:a16="http://schemas.microsoft.com/office/drawing/2014/main" id="{CB5C395B-A0E8-C8C4-921E-77BD2519D86B}"/>
              </a:ext>
            </a:extLst>
          </p:cNvPr>
          <p:cNvSpPr>
            <a:spLocks noGrp="1"/>
          </p:cNvSpPr>
          <p:nvPr>
            <p:ph type="body" sz="quarter" idx="10"/>
          </p:nvPr>
        </p:nvSpPr>
        <p:spPr>
          <a:xfrm>
            <a:off x="12666120" y="357631"/>
            <a:ext cx="10705041" cy="1750569"/>
          </a:xfrm>
        </p:spPr>
        <p:txBody>
          <a:bodyPr vert="horz" lIns="91440" tIns="45720" rIns="91440" bIns="45720" rtlCol="0" anchor="t">
            <a:noAutofit/>
          </a:bodyPr>
          <a:lstStyle/>
          <a:p>
            <a:r>
              <a:rPr lang="en-US" sz="4800" b="1" dirty="0">
                <a:solidFill>
                  <a:srgbClr val="630042"/>
                </a:solidFill>
                <a:cs typeface="Arial"/>
              </a:rPr>
              <a:t>Long Lasting Community Based Economic Development</a:t>
            </a:r>
            <a:endParaRPr lang="en-US" sz="4800" b="1" dirty="0">
              <a:solidFill>
                <a:srgbClr val="630042"/>
              </a:solidFill>
              <a:ea typeface="verdana"/>
            </a:endParaRPr>
          </a:p>
        </p:txBody>
      </p:sp>
      <p:sp>
        <p:nvSpPr>
          <p:cNvPr id="4" name="Slide Number Placeholder 3">
            <a:extLst>
              <a:ext uri="{FF2B5EF4-FFF2-40B4-BE49-F238E27FC236}">
                <a16:creationId xmlns:a16="http://schemas.microsoft.com/office/drawing/2014/main" id="{4082A5B4-9D33-8A5D-D7B5-9DF36B76673E}"/>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11</a:t>
            </a:fld>
            <a:endParaRPr lang="en-US" dirty="0"/>
          </a:p>
        </p:txBody>
      </p:sp>
    </p:spTree>
    <p:extLst>
      <p:ext uri="{BB962C8B-B14F-4D97-AF65-F5344CB8AC3E}">
        <p14:creationId xmlns:p14="http://schemas.microsoft.com/office/powerpoint/2010/main" val="328253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tables and chairs&#10;&#10;AI-generated content may be incorrect.">
            <a:extLst>
              <a:ext uri="{FF2B5EF4-FFF2-40B4-BE49-F238E27FC236}">
                <a16:creationId xmlns:a16="http://schemas.microsoft.com/office/drawing/2014/main" id="{E6D2114F-01B6-446B-D827-CFE31DE77540}"/>
              </a:ext>
            </a:extLst>
          </p:cNvPr>
          <p:cNvPicPr>
            <a:picLocks noChangeAspect="1"/>
          </p:cNvPicPr>
          <p:nvPr/>
        </p:nvPicPr>
        <p:blipFill>
          <a:blip r:embed="rId2"/>
          <a:srcRect l="118" t="20474" r="3690" b="14753"/>
          <a:stretch>
            <a:fillRect/>
          </a:stretch>
        </p:blipFill>
        <p:spPr>
          <a:xfrm>
            <a:off x="931333" y="0"/>
            <a:ext cx="23455842" cy="6214534"/>
          </a:xfrm>
          <a:prstGeom prst="rect">
            <a:avLst/>
          </a:prstGeom>
          <a:noFill/>
          <a:ln>
            <a:noFill/>
          </a:ln>
        </p:spPr>
      </p:pic>
      <p:sp>
        <p:nvSpPr>
          <p:cNvPr id="16" name="Content Placeholder 3">
            <a:extLst>
              <a:ext uri="{FF2B5EF4-FFF2-40B4-BE49-F238E27FC236}">
                <a16:creationId xmlns:a16="http://schemas.microsoft.com/office/drawing/2014/main" id="{993557E0-5831-6439-400D-F3A8E108AA9F}"/>
              </a:ext>
            </a:extLst>
          </p:cNvPr>
          <p:cNvSpPr>
            <a:spLocks noGrp="1"/>
          </p:cNvSpPr>
          <p:nvPr>
            <p:ph sz="quarter" idx="11"/>
          </p:nvPr>
        </p:nvSpPr>
        <p:spPr>
          <a:xfrm>
            <a:off x="9856217" y="6678706"/>
            <a:ext cx="13952050" cy="5096933"/>
          </a:xfrm>
        </p:spPr>
        <p:txBody>
          <a:bodyPr vert="horz" lIns="91440" tIns="45720" rIns="91440" bIns="45720" rtlCol="0" anchor="t">
            <a:noAutofit/>
          </a:bodyPr>
          <a:lstStyle/>
          <a:p>
            <a:r>
              <a:rPr lang="en-US" sz="2600" b="1" dirty="0">
                <a:latin typeface="Verdana"/>
                <a:ea typeface="Verdana"/>
                <a:cs typeface="Arial"/>
              </a:rPr>
              <a:t>Wood County: City of Pittsville</a:t>
            </a:r>
            <a:endParaRPr lang="en-US" sz="2600" dirty="0">
              <a:latin typeface="Verdana"/>
              <a:ea typeface="Verdana"/>
              <a:cs typeface="Arial"/>
            </a:endParaRPr>
          </a:p>
          <a:p>
            <a:pPr marL="981075" lvl="1" indent="-337820">
              <a:buClr>
                <a:srgbClr val="630042"/>
              </a:buClr>
            </a:pPr>
            <a:r>
              <a:rPr lang="en-US" sz="2600" dirty="0">
                <a:latin typeface="Verdana"/>
                <a:ea typeface="Verdana"/>
                <a:cs typeface="Arial"/>
              </a:rPr>
              <a:t>Pittsville is taking a major step toward strengthening its community by establishing a nonprofit organization focused on outdoor recreation, business development, and housing. </a:t>
            </a:r>
            <a:endParaRPr lang="en-US" sz="2600" dirty="0">
              <a:latin typeface="Verdana"/>
              <a:ea typeface="Verdana"/>
            </a:endParaRPr>
          </a:p>
          <a:p>
            <a:pPr marL="981075" lvl="1" indent="-337820">
              <a:buClr>
                <a:srgbClr val="630042"/>
              </a:buClr>
            </a:pPr>
            <a:r>
              <a:rPr lang="en-US" sz="2600" dirty="0">
                <a:latin typeface="Verdana"/>
                <a:ea typeface="Verdana"/>
                <a:cs typeface="Arial"/>
              </a:rPr>
              <a:t>At the heart of this initiative is the creation of a multipurpose building in downtown Pittsville that will serve as a vibrant community hub. This space will support a range of uses, including community events, business incubation, rental opportunities, and housing. </a:t>
            </a:r>
            <a:endParaRPr lang="en-US" sz="2600" dirty="0">
              <a:latin typeface="Verdana"/>
              <a:ea typeface="Verdana"/>
            </a:endParaRPr>
          </a:p>
          <a:p>
            <a:pPr marL="981075" lvl="1" indent="-337820">
              <a:buClr>
                <a:srgbClr val="630042"/>
              </a:buClr>
            </a:pPr>
            <a:r>
              <a:rPr lang="en-US" sz="2600" dirty="0">
                <a:latin typeface="Verdana"/>
                <a:ea typeface="Verdana"/>
                <a:cs typeface="Arial"/>
              </a:rPr>
              <a:t>Thrive Rural WI has provided Technical Assistance that assisted with consultant review, project timeline structure and referrals to funding resources. </a:t>
            </a:r>
          </a:p>
          <a:p>
            <a:pPr marL="981075" lvl="1" indent="-337820">
              <a:buClr>
                <a:srgbClr val="630042"/>
              </a:buClr>
            </a:pPr>
            <a:r>
              <a:rPr lang="en-US" sz="2600" b="1" dirty="0">
                <a:latin typeface="Verdana"/>
                <a:ea typeface="Verdana"/>
                <a:cs typeface="Arial"/>
              </a:rPr>
              <a:t>Photo: </a:t>
            </a:r>
            <a:r>
              <a:rPr lang="en-US" sz="2600" dirty="0">
                <a:latin typeface="Verdana"/>
                <a:ea typeface="Verdana"/>
                <a:cs typeface="Arial"/>
              </a:rPr>
              <a:t>Rendering of the Cran City Corner multipurpose building​</a:t>
            </a:r>
          </a:p>
        </p:txBody>
      </p:sp>
      <p:sp>
        <p:nvSpPr>
          <p:cNvPr id="4" name="Slide Number Placeholder 3" hidden="1">
            <a:extLst>
              <a:ext uri="{FF2B5EF4-FFF2-40B4-BE49-F238E27FC236}">
                <a16:creationId xmlns:a16="http://schemas.microsoft.com/office/drawing/2014/main" id="{F1E41D8B-7908-4549-8D1E-08898CAE8FF4}"/>
              </a:ext>
            </a:extLst>
          </p:cNvPr>
          <p:cNvSpPr>
            <a:spLocks noGrp="1"/>
          </p:cNvSpPr>
          <p:nvPr>
            <p:ph type="sldNum" sz="quarter" idx="4294967295"/>
          </p:nvPr>
        </p:nvSpPr>
        <p:spPr>
          <a:xfrm>
            <a:off x="23351669" y="12598401"/>
            <a:ext cx="879257" cy="730250"/>
          </a:xfrm>
        </p:spPr>
        <p:txBody>
          <a:bodyPr/>
          <a:lstStyle/>
          <a:p>
            <a:pPr>
              <a:spcAft>
                <a:spcPts val="600"/>
              </a:spcAft>
            </a:pPr>
            <a:fld id="{48F63A3B-78C7-47BE-AE5E-E10140E04643}" type="slidenum">
              <a:rPr lang="en-US" smtClean="0"/>
              <a:pPr>
                <a:spcAft>
                  <a:spcPts val="600"/>
                </a:spcAft>
              </a:pPr>
              <a:t>12</a:t>
            </a:fld>
            <a:endParaRPr lang="en-US"/>
          </a:p>
        </p:txBody>
      </p:sp>
      <p:sp>
        <p:nvSpPr>
          <p:cNvPr id="3" name="Text Placeholder 1">
            <a:extLst>
              <a:ext uri="{FF2B5EF4-FFF2-40B4-BE49-F238E27FC236}">
                <a16:creationId xmlns:a16="http://schemas.microsoft.com/office/drawing/2014/main" id="{B6677B30-9250-CBF6-0E40-80C90C07AC2A}"/>
              </a:ext>
            </a:extLst>
          </p:cNvPr>
          <p:cNvSpPr txBox="1">
            <a:spLocks/>
          </p:cNvSpPr>
          <p:nvPr/>
        </p:nvSpPr>
        <p:spPr>
          <a:xfrm>
            <a:off x="1464843" y="6678706"/>
            <a:ext cx="8154308" cy="3589867"/>
          </a:xfrm>
          <a:prstGeom prst="rect">
            <a:avLst/>
          </a:prstGeom>
        </p:spPr>
        <p:txBody>
          <a:bodyPr vert="horz" lIns="91440" tIns="45720" rIns="91440" bIns="45720" rtlCol="0" anchor="t">
            <a:noAutofit/>
          </a:bodyPr>
          <a:lstStyle>
            <a:lvl1pPr marL="0" indent="0" algn="l" defTabSz="1828800" rtl="0" eaLnBrk="1" latinLnBrk="0" hangingPunct="1">
              <a:lnSpc>
                <a:spcPct val="100000"/>
              </a:lnSpc>
              <a:spcBef>
                <a:spcPts val="0"/>
              </a:spcBef>
              <a:spcAft>
                <a:spcPts val="1200"/>
              </a:spcAft>
              <a:buClr>
                <a:schemeClr val="tx2"/>
              </a:buClr>
              <a:buFont typeface="Arial" panose="020B0604020202020204" pitchFamily="34" charset="0"/>
              <a:buNone/>
              <a:defRPr sz="7200" b="0" i="0" kern="1200">
                <a:solidFill>
                  <a:srgbClr val="030121"/>
                </a:solidFill>
                <a:latin typeface="+mj-lt"/>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2pPr>
            <a:lvl3pPr marL="22860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3pPr>
            <a:lvl4pPr marL="32004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4pPr>
            <a:lvl5pPr marL="41148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4800" b="1" dirty="0">
                <a:solidFill>
                  <a:srgbClr val="630042"/>
                </a:solidFill>
                <a:cs typeface="Arial"/>
              </a:rPr>
              <a:t>Providing Lasting Support for Small Business Development</a:t>
            </a:r>
          </a:p>
        </p:txBody>
      </p:sp>
      <p:sp>
        <p:nvSpPr>
          <p:cNvPr id="5" name="Slide Number Placeholder 3">
            <a:extLst>
              <a:ext uri="{FF2B5EF4-FFF2-40B4-BE49-F238E27FC236}">
                <a16:creationId xmlns:a16="http://schemas.microsoft.com/office/drawing/2014/main" id="{17B65C17-BBF3-46E2-F8DD-1F64573C12D0}"/>
              </a:ext>
            </a:extLst>
          </p:cNvPr>
          <p:cNvSpPr txBox="1">
            <a:spLocks/>
          </p:cNvSpPr>
          <p:nvPr/>
        </p:nvSpPr>
        <p:spPr>
          <a:xfrm>
            <a:off x="23504069" y="12750801"/>
            <a:ext cx="879257" cy="7302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sz="2400" b="1" i="1" smtClean="0">
                <a:solidFill>
                  <a:srgbClr val="630042"/>
                </a:solidFill>
              </a:rPr>
              <a:pPr/>
              <a:t>12</a:t>
            </a:fld>
            <a:endParaRPr lang="en-US" sz="2400" b="1" i="1" dirty="0">
              <a:solidFill>
                <a:srgbClr val="630042"/>
              </a:solidFill>
            </a:endParaRPr>
          </a:p>
        </p:txBody>
      </p:sp>
    </p:spTree>
    <p:extLst>
      <p:ext uri="{BB962C8B-B14F-4D97-AF65-F5344CB8AC3E}">
        <p14:creationId xmlns:p14="http://schemas.microsoft.com/office/powerpoint/2010/main" val="2945936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176F2-2AD2-475A-40D5-DA4825AE85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0401355-06D2-2569-6FF0-AED91F051D98}"/>
              </a:ext>
            </a:extLst>
          </p:cNvPr>
          <p:cNvSpPr>
            <a:spLocks noGrp="1"/>
          </p:cNvSpPr>
          <p:nvPr>
            <p:ph type="body" sz="quarter" idx="10"/>
          </p:nvPr>
        </p:nvSpPr>
        <p:spPr>
          <a:xfrm>
            <a:off x="1606974" y="759719"/>
            <a:ext cx="12093867" cy="1076044"/>
          </a:xfrm>
        </p:spPr>
        <p:txBody>
          <a:bodyPr vert="horz" lIns="91440" tIns="45720" rIns="91440" bIns="45720" rtlCol="0" anchor="t">
            <a:normAutofit/>
          </a:bodyPr>
          <a:lstStyle/>
          <a:p>
            <a:pPr>
              <a:lnSpc>
                <a:spcPct val="90000"/>
              </a:lnSpc>
            </a:pPr>
            <a:r>
              <a:rPr lang="en-US" sz="4800" b="1" i="0" kern="1200" dirty="0">
                <a:solidFill>
                  <a:srgbClr val="630042"/>
                </a:solidFill>
                <a:latin typeface="+mj-lt"/>
                <a:ea typeface="+mn-ea"/>
                <a:cs typeface="Arial"/>
              </a:rPr>
              <a:t>Regional Collaboration </a:t>
            </a:r>
          </a:p>
        </p:txBody>
      </p:sp>
      <p:pic>
        <p:nvPicPr>
          <p:cNvPr id="11" name="Picture 10" descr="A house with a porch and a lawn&#10;&#10;AI-generated content may be incorrect.">
            <a:extLst>
              <a:ext uri="{FF2B5EF4-FFF2-40B4-BE49-F238E27FC236}">
                <a16:creationId xmlns:a16="http://schemas.microsoft.com/office/drawing/2014/main" id="{D067D65B-9993-6A20-2C10-06AF9FFE5E7A}"/>
              </a:ext>
            </a:extLst>
          </p:cNvPr>
          <p:cNvPicPr>
            <a:picLocks noChangeAspect="1"/>
          </p:cNvPicPr>
          <p:nvPr/>
        </p:nvPicPr>
        <p:blipFill>
          <a:blip r:embed="rId3"/>
          <a:srcRect l="13815" r="18698"/>
          <a:stretch>
            <a:fillRect/>
          </a:stretch>
        </p:blipFill>
        <p:spPr>
          <a:xfrm>
            <a:off x="13700841" y="759719"/>
            <a:ext cx="9828784" cy="8884022"/>
          </a:xfrm>
          <a:prstGeom prst="rect">
            <a:avLst/>
          </a:prstGeom>
          <a:noFill/>
          <a:ln>
            <a:noFill/>
          </a:ln>
        </p:spPr>
      </p:pic>
      <p:sp>
        <p:nvSpPr>
          <p:cNvPr id="3" name="Content Placeholder 2">
            <a:extLst>
              <a:ext uri="{FF2B5EF4-FFF2-40B4-BE49-F238E27FC236}">
                <a16:creationId xmlns:a16="http://schemas.microsoft.com/office/drawing/2014/main" id="{D8903D4F-DB8F-B2E8-14EA-31BEE1135572}"/>
              </a:ext>
            </a:extLst>
          </p:cNvPr>
          <p:cNvSpPr>
            <a:spLocks noGrp="1"/>
          </p:cNvSpPr>
          <p:nvPr>
            <p:ph sz="quarter" idx="12"/>
          </p:nvPr>
        </p:nvSpPr>
        <p:spPr>
          <a:xfrm>
            <a:off x="1606974" y="2187027"/>
            <a:ext cx="10331026" cy="10769254"/>
          </a:xfrm>
        </p:spPr>
        <p:txBody>
          <a:bodyPr vert="horz" lIns="91440" tIns="45720" rIns="91440" bIns="45720" rtlCol="0" anchor="t">
            <a:noAutofit/>
          </a:bodyPr>
          <a:lstStyle/>
          <a:p>
            <a:pPr>
              <a:lnSpc>
                <a:spcPct val="125000"/>
              </a:lnSpc>
              <a:buFont typeface="Arial"/>
              <a:buChar char="•"/>
            </a:pPr>
            <a:r>
              <a:rPr lang="en-US" sz="2800" dirty="0">
                <a:cs typeface="Arial"/>
              </a:rPr>
              <a:t>A partnership consisting of Southwestern Wisconsin Community Action Program, Inc. (SWCAP), Southwestern Wisconsin Regional Planning Commission and Skyline Homes</a:t>
            </a:r>
            <a:endParaRPr lang="en-US" dirty="0"/>
          </a:p>
          <a:p>
            <a:pPr>
              <a:lnSpc>
                <a:spcPct val="125000"/>
              </a:lnSpc>
              <a:buFont typeface="Arial"/>
              <a:buChar char="•"/>
            </a:pPr>
            <a:r>
              <a:rPr lang="en-US" sz="2800" dirty="0">
                <a:cs typeface="Arial"/>
              </a:rPr>
              <a:t>Provide affordable housing on infill lots. </a:t>
            </a:r>
            <a:endParaRPr lang="en-US" dirty="0"/>
          </a:p>
          <a:p>
            <a:pPr>
              <a:lnSpc>
                <a:spcPct val="125000"/>
              </a:lnSpc>
              <a:buFont typeface="Arial"/>
              <a:buChar char="•"/>
            </a:pPr>
            <a:r>
              <a:rPr lang="en-US" sz="2800" dirty="0">
                <a:cs typeface="Arial"/>
              </a:rPr>
              <a:t>SWCAP has taken on the role of developer as a non-profit to reduce cost of homes provided by Skyline Homes. </a:t>
            </a:r>
            <a:endParaRPr lang="en-US" dirty="0"/>
          </a:p>
          <a:p>
            <a:pPr>
              <a:lnSpc>
                <a:spcPct val="125000"/>
              </a:lnSpc>
              <a:buFont typeface="Arial"/>
              <a:buChar char="•"/>
            </a:pPr>
            <a:r>
              <a:rPr lang="en-US" sz="2800" dirty="0">
                <a:cs typeface="Arial"/>
              </a:rPr>
              <a:t>This savings is then passed on to the end buyer of the home to provide a new and innovative way that brings cost of home ownership down. </a:t>
            </a:r>
            <a:endParaRPr lang="en-US" dirty="0"/>
          </a:p>
          <a:p>
            <a:pPr>
              <a:lnSpc>
                <a:spcPct val="125000"/>
              </a:lnSpc>
              <a:buFont typeface="Arial"/>
              <a:buChar char="•"/>
            </a:pPr>
            <a:r>
              <a:rPr lang="en-US" sz="2800" dirty="0">
                <a:cs typeface="Arial"/>
              </a:rPr>
              <a:t>Truly a win-win-win for southwestern Wisconsin. </a:t>
            </a:r>
            <a:endParaRPr lang="en-US">
              <a:ea typeface="verdana"/>
            </a:endParaRPr>
          </a:p>
          <a:p>
            <a:pPr marL="0">
              <a:lnSpc>
                <a:spcPct val="125000"/>
              </a:lnSpc>
              <a:buNone/>
            </a:pPr>
            <a:endParaRPr lang="en-US" sz="2800" dirty="0">
              <a:ea typeface="verdana"/>
              <a:cs typeface="Arial"/>
            </a:endParaRPr>
          </a:p>
          <a:p>
            <a:pPr marL="0">
              <a:lnSpc>
                <a:spcPct val="125000"/>
              </a:lnSpc>
              <a:buNone/>
            </a:pPr>
            <a:r>
              <a:rPr lang="en-US" sz="2800" b="1" dirty="0">
                <a:ea typeface="verdana"/>
                <a:cs typeface="Arial"/>
              </a:rPr>
              <a:t>Note: </a:t>
            </a:r>
            <a:r>
              <a:rPr lang="en-US" sz="2800" dirty="0">
                <a:ea typeface="verdana"/>
                <a:cs typeface="Arial"/>
              </a:rPr>
              <a:t>This example is not a Thrive Rural WI project. However, it provides an example of a strong regional collaboration effort to address a regional need.</a:t>
            </a:r>
          </a:p>
          <a:p>
            <a:pPr marL="0">
              <a:lnSpc>
                <a:spcPct val="125000"/>
              </a:lnSpc>
              <a:buNone/>
            </a:pPr>
            <a:endParaRPr lang="en-US" sz="2800">
              <a:ea typeface="verdana"/>
              <a:cs typeface="Arial"/>
            </a:endParaRPr>
          </a:p>
          <a:p>
            <a:pPr marL="0">
              <a:lnSpc>
                <a:spcPct val="125000"/>
              </a:lnSpc>
              <a:buNone/>
            </a:pPr>
            <a:endParaRPr lang="en-US" sz="2800" dirty="0">
              <a:ea typeface="verdana"/>
              <a:cs typeface="Arial"/>
            </a:endParaRPr>
          </a:p>
          <a:p>
            <a:pPr marL="0">
              <a:lnSpc>
                <a:spcPct val="125000"/>
              </a:lnSpc>
              <a:buNone/>
            </a:pPr>
            <a:endParaRPr lang="en-US" sz="2800" dirty="0">
              <a:ea typeface="verdana"/>
              <a:cs typeface="Arial"/>
            </a:endParaRPr>
          </a:p>
        </p:txBody>
      </p:sp>
      <p:sp>
        <p:nvSpPr>
          <p:cNvPr id="8" name="TextBox 7">
            <a:extLst>
              <a:ext uri="{FF2B5EF4-FFF2-40B4-BE49-F238E27FC236}">
                <a16:creationId xmlns:a16="http://schemas.microsoft.com/office/drawing/2014/main" id="{5DB0CBD0-492B-15D3-C9ED-B21385408C35}"/>
              </a:ext>
            </a:extLst>
          </p:cNvPr>
          <p:cNvSpPr txBox="1"/>
          <p:nvPr/>
        </p:nvSpPr>
        <p:spPr>
          <a:xfrm>
            <a:off x="13700841" y="10045027"/>
            <a:ext cx="9828784" cy="1076044"/>
          </a:xfrm>
          <a:prstGeom prst="rect">
            <a:avLst/>
          </a:prstGeom>
          <a:noFill/>
          <a:ln w="12700" cap="flat" cmpd="sng" algn="ctr">
            <a:noFill/>
            <a:prstDash val="solid"/>
            <a:miter lim="800000"/>
          </a:ln>
          <a:effectLst/>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defTabSz="1828800">
              <a:spcAft>
                <a:spcPts val="1200"/>
              </a:spcAft>
            </a:pPr>
            <a:r>
              <a:rPr lang="en-US" sz="2800" dirty="0">
                <a:solidFill>
                  <a:srgbClr val="5F5F5F"/>
                </a:solidFill>
                <a:cs typeface="Arial"/>
              </a:rPr>
              <a:t>Image provided by Southwestern Wisconsin Regional Planning Commission</a:t>
            </a:r>
            <a:endParaRPr lang="en-US" sz="2800" dirty="0">
              <a:solidFill>
                <a:srgbClr val="5F5F5F"/>
              </a:solidFill>
              <a:cs typeface="Arial" panose="020B0604020202020204" pitchFamily="34" charset="0"/>
            </a:endParaRPr>
          </a:p>
        </p:txBody>
      </p:sp>
      <p:sp>
        <p:nvSpPr>
          <p:cNvPr id="4" name="Slide Number Placeholder 3">
            <a:extLst>
              <a:ext uri="{FF2B5EF4-FFF2-40B4-BE49-F238E27FC236}">
                <a16:creationId xmlns:a16="http://schemas.microsoft.com/office/drawing/2014/main" id="{632E2F6F-04B3-749F-6930-AAB10B60F522}"/>
              </a:ext>
            </a:extLst>
          </p:cNvPr>
          <p:cNvSpPr>
            <a:spLocks noGrp="1"/>
          </p:cNvSpPr>
          <p:nvPr>
            <p:ph type="sldNum" sz="quarter" idx="4"/>
          </p:nvPr>
        </p:nvSpPr>
        <p:spPr>
          <a:xfrm>
            <a:off x="23351669" y="12598401"/>
            <a:ext cx="879257" cy="730250"/>
          </a:xfrm>
        </p:spPr>
        <p:txBody>
          <a:bodyPr vert="horz" lIns="91440" tIns="45720" rIns="91440" bIns="45720" rtlCol="0" anchor="ctr">
            <a:normAutofit/>
          </a:bodyPr>
          <a:lstStyle/>
          <a:p>
            <a:pPr>
              <a:spcAft>
                <a:spcPts val="600"/>
              </a:spcAft>
            </a:pPr>
            <a:fld id="{48F63A3B-78C7-47BE-AE5E-E10140E04643}" type="slidenum">
              <a:rPr lang="en-US" smtClean="0"/>
              <a:pPr>
                <a:spcAft>
                  <a:spcPts val="600"/>
                </a:spcAft>
              </a:pPr>
              <a:t>13</a:t>
            </a:fld>
            <a:endParaRPr lang="en-US"/>
          </a:p>
        </p:txBody>
      </p:sp>
    </p:spTree>
    <p:extLst>
      <p:ext uri="{BB962C8B-B14F-4D97-AF65-F5344CB8AC3E}">
        <p14:creationId xmlns:p14="http://schemas.microsoft.com/office/powerpoint/2010/main" val="1738252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in chairs in a room&#10;&#10;AI-generated content may be incorrect.">
            <a:extLst>
              <a:ext uri="{FF2B5EF4-FFF2-40B4-BE49-F238E27FC236}">
                <a16:creationId xmlns:a16="http://schemas.microsoft.com/office/drawing/2014/main" id="{83E22C75-6875-AABE-4F4A-55827C4414CE}"/>
              </a:ext>
            </a:extLst>
          </p:cNvPr>
          <p:cNvPicPr>
            <a:picLocks noChangeAspect="1"/>
          </p:cNvPicPr>
          <p:nvPr/>
        </p:nvPicPr>
        <p:blipFill>
          <a:blip r:embed="rId2"/>
          <a:srcRect l="13684" r="24641"/>
          <a:stretch>
            <a:fillRect/>
          </a:stretch>
        </p:blipFill>
        <p:spPr>
          <a:xfrm>
            <a:off x="914400" y="10"/>
            <a:ext cx="11279187" cy="13715990"/>
          </a:xfrm>
          <a:prstGeom prst="rect">
            <a:avLst/>
          </a:prstGeom>
          <a:noFill/>
        </p:spPr>
      </p:pic>
      <p:sp>
        <p:nvSpPr>
          <p:cNvPr id="3" name="Content Placeholder 2">
            <a:extLst>
              <a:ext uri="{FF2B5EF4-FFF2-40B4-BE49-F238E27FC236}">
                <a16:creationId xmlns:a16="http://schemas.microsoft.com/office/drawing/2014/main" id="{D12EA56D-78C3-C9E1-C3CE-B9598930DE57}"/>
              </a:ext>
            </a:extLst>
          </p:cNvPr>
          <p:cNvSpPr>
            <a:spLocks noGrp="1"/>
          </p:cNvSpPr>
          <p:nvPr>
            <p:ph sz="quarter" idx="11"/>
          </p:nvPr>
        </p:nvSpPr>
        <p:spPr>
          <a:xfrm>
            <a:off x="13411200" y="2926793"/>
            <a:ext cx="9601200" cy="8960408"/>
          </a:xfrm>
        </p:spPr>
        <p:txBody>
          <a:bodyPr vert="horz" lIns="91440" tIns="45720" rIns="91440" bIns="45720" rtlCol="0" anchor="t">
            <a:noAutofit/>
          </a:bodyPr>
          <a:lstStyle/>
          <a:p>
            <a:pPr>
              <a:spcAft>
                <a:spcPts val="1500"/>
              </a:spcAft>
            </a:pPr>
            <a:r>
              <a:rPr lang="en-US" sz="2800" dirty="0">
                <a:cs typeface="Arial"/>
              </a:rPr>
              <a:t>A community assessment</a:t>
            </a:r>
            <a:endParaRPr lang="en-US" sz="2800" dirty="0">
              <a:ea typeface="verdana"/>
              <a:cs typeface="Arial"/>
            </a:endParaRPr>
          </a:p>
          <a:p>
            <a:pPr>
              <a:spcAft>
                <a:spcPts val="1500"/>
              </a:spcAft>
            </a:pPr>
            <a:r>
              <a:rPr lang="en-US" sz="2800" dirty="0">
                <a:cs typeface="Arial"/>
              </a:rPr>
              <a:t>Work plan development for priority projects</a:t>
            </a:r>
            <a:endParaRPr lang="en-US" sz="2800" dirty="0">
              <a:ea typeface="verdana"/>
              <a:cs typeface="Arial"/>
            </a:endParaRPr>
          </a:p>
          <a:p>
            <a:pPr>
              <a:spcAft>
                <a:spcPts val="1500"/>
              </a:spcAft>
            </a:pPr>
            <a:r>
              <a:rPr lang="en-US" sz="2800" dirty="0">
                <a:cs typeface="Arial"/>
              </a:rPr>
              <a:t>Project management support</a:t>
            </a:r>
            <a:endParaRPr lang="en-US" sz="2800" dirty="0">
              <a:ea typeface="verdana"/>
              <a:cs typeface="Arial"/>
            </a:endParaRPr>
          </a:p>
          <a:p>
            <a:pPr>
              <a:spcAft>
                <a:spcPts val="1500"/>
              </a:spcAft>
            </a:pPr>
            <a:r>
              <a:rPr lang="en-US" sz="2800" dirty="0">
                <a:cs typeface="Arial"/>
              </a:rPr>
              <a:t>Fundraising mapping and funding identification</a:t>
            </a:r>
            <a:endParaRPr lang="en-US" sz="2800" dirty="0">
              <a:ea typeface="verdana"/>
              <a:cs typeface="Arial"/>
            </a:endParaRPr>
          </a:p>
          <a:p>
            <a:pPr>
              <a:spcAft>
                <a:spcPts val="1500"/>
              </a:spcAft>
            </a:pPr>
            <a:r>
              <a:rPr lang="en-US" sz="2800" dirty="0">
                <a:cs typeface="Arial"/>
              </a:rPr>
              <a:t>Grant writing consulting (process guidance, review, etc.)</a:t>
            </a:r>
            <a:endParaRPr lang="en-US" sz="2800" dirty="0">
              <a:ea typeface="verdana"/>
              <a:cs typeface="Arial"/>
            </a:endParaRPr>
          </a:p>
          <a:p>
            <a:pPr>
              <a:spcAft>
                <a:spcPts val="1500"/>
              </a:spcAft>
            </a:pPr>
            <a:r>
              <a:rPr lang="en-US" sz="2800" dirty="0">
                <a:cs typeface="Arial"/>
              </a:rPr>
              <a:t>Creation of customized toolkits and resources to build capacity in grant writing, grant compliance, or Thrive Rural WI focus areas</a:t>
            </a:r>
            <a:endParaRPr lang="en-US" sz="2800" dirty="0">
              <a:ea typeface="verdana"/>
              <a:cs typeface="Arial"/>
            </a:endParaRPr>
          </a:p>
          <a:p>
            <a:pPr>
              <a:spcAft>
                <a:spcPts val="1500"/>
              </a:spcAft>
            </a:pPr>
            <a:r>
              <a:rPr lang="en-US" sz="2800" dirty="0">
                <a:cs typeface="Arial"/>
              </a:rPr>
              <a:t>Referrals to consultants, state agencies, and federal programs that help advance the projects identified in the work plan</a:t>
            </a:r>
            <a:endParaRPr lang="en-US" sz="2800" dirty="0">
              <a:ea typeface="verdana"/>
              <a:cs typeface="Arial"/>
            </a:endParaRPr>
          </a:p>
          <a:p>
            <a:pPr>
              <a:spcAft>
                <a:spcPts val="1500"/>
              </a:spcAft>
            </a:pPr>
            <a:r>
              <a:rPr lang="en-US" sz="2800" dirty="0">
                <a:cs typeface="Arial"/>
              </a:rPr>
              <a:t>Exclusive invitation to apply for predevelopment grants (of up to $25,000 per year for up to two years)</a:t>
            </a:r>
            <a:endParaRPr lang="en-US" sz="2800" b="1" dirty="0">
              <a:ea typeface="verdana"/>
            </a:endParaRPr>
          </a:p>
          <a:p>
            <a:pPr>
              <a:spcAft>
                <a:spcPts val="1500"/>
              </a:spcAft>
            </a:pPr>
            <a:r>
              <a:rPr lang="en-US" sz="2800" b="1" dirty="0">
                <a:ea typeface="verdana"/>
                <a:cs typeface="Arial"/>
              </a:rPr>
              <a:t>Photo: </a:t>
            </a:r>
            <a:r>
              <a:rPr lang="en-US" sz="2800" dirty="0">
                <a:ea typeface="verdana"/>
                <a:cs typeface="Arial"/>
              </a:rPr>
              <a:t>Consultant-led Community Focus Group </a:t>
            </a:r>
            <a:endParaRPr lang="en-US" sz="2800" dirty="0">
              <a:ea typeface="verdana"/>
            </a:endParaRPr>
          </a:p>
        </p:txBody>
      </p:sp>
      <p:sp>
        <p:nvSpPr>
          <p:cNvPr id="2" name="Text Placeholder 1">
            <a:extLst>
              <a:ext uri="{FF2B5EF4-FFF2-40B4-BE49-F238E27FC236}">
                <a16:creationId xmlns:a16="http://schemas.microsoft.com/office/drawing/2014/main" id="{6395F49C-9380-1E44-F697-D49793244B59}"/>
              </a:ext>
            </a:extLst>
          </p:cNvPr>
          <p:cNvSpPr>
            <a:spLocks noGrp="1"/>
          </p:cNvSpPr>
          <p:nvPr>
            <p:ph type="body" sz="quarter" idx="10"/>
          </p:nvPr>
        </p:nvSpPr>
        <p:spPr>
          <a:xfrm>
            <a:off x="13411200" y="991076"/>
            <a:ext cx="10430933" cy="2426783"/>
          </a:xfrm>
        </p:spPr>
        <p:txBody>
          <a:bodyPr vert="horz" lIns="91440" tIns="45720" rIns="91440" bIns="45720" rtlCol="0">
            <a:normAutofit/>
          </a:bodyPr>
          <a:lstStyle/>
          <a:p>
            <a:pPr>
              <a:lnSpc>
                <a:spcPct val="90000"/>
              </a:lnSpc>
            </a:pPr>
            <a:r>
              <a:rPr lang="en-US" sz="4800" b="1" dirty="0">
                <a:solidFill>
                  <a:srgbClr val="630042"/>
                </a:solidFill>
              </a:rPr>
              <a:t>Thrive Rural Wisconsin Benefits</a:t>
            </a:r>
          </a:p>
        </p:txBody>
      </p:sp>
      <p:sp>
        <p:nvSpPr>
          <p:cNvPr id="4" name="Slide Number Placeholder 3">
            <a:extLst>
              <a:ext uri="{FF2B5EF4-FFF2-40B4-BE49-F238E27FC236}">
                <a16:creationId xmlns:a16="http://schemas.microsoft.com/office/drawing/2014/main" id="{C75DA9F9-4626-6EFF-0384-2E76CD6FCC8E}"/>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14</a:t>
            </a:fld>
            <a:endParaRPr lang="en-US"/>
          </a:p>
        </p:txBody>
      </p:sp>
    </p:spTree>
    <p:extLst>
      <p:ext uri="{BB962C8B-B14F-4D97-AF65-F5344CB8AC3E}">
        <p14:creationId xmlns:p14="http://schemas.microsoft.com/office/powerpoint/2010/main" val="3147262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1BCA7-EED8-D515-7201-D3233B4D22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EE8DA4-D1AC-09E5-F47A-771AC4CFB0B2}"/>
              </a:ext>
            </a:extLst>
          </p:cNvPr>
          <p:cNvSpPr>
            <a:spLocks noGrp="1"/>
          </p:cNvSpPr>
          <p:nvPr>
            <p:ph type="body" sz="quarter" idx="10"/>
          </p:nvPr>
        </p:nvSpPr>
        <p:spPr>
          <a:xfrm>
            <a:off x="2185416" y="1371600"/>
            <a:ext cx="20762718" cy="1076044"/>
          </a:xfrm>
        </p:spPr>
        <p:txBody>
          <a:bodyPr vert="horz" lIns="91440" tIns="45720" rIns="91440" bIns="45720" rtlCol="0">
            <a:normAutofit/>
          </a:bodyPr>
          <a:lstStyle/>
          <a:p>
            <a:pPr>
              <a:lnSpc>
                <a:spcPct val="90000"/>
              </a:lnSpc>
            </a:pPr>
            <a:r>
              <a:rPr lang="en-US" sz="6700" b="1" dirty="0">
                <a:solidFill>
                  <a:srgbClr val="630042"/>
                </a:solidFill>
              </a:rPr>
              <a:t>WEDC Capacity Building Grants</a:t>
            </a:r>
          </a:p>
        </p:txBody>
      </p:sp>
      <p:sp>
        <p:nvSpPr>
          <p:cNvPr id="4" name="Slide Number Placeholder 3">
            <a:extLst>
              <a:ext uri="{FF2B5EF4-FFF2-40B4-BE49-F238E27FC236}">
                <a16:creationId xmlns:a16="http://schemas.microsoft.com/office/drawing/2014/main" id="{8051BA02-ECEC-C17E-A5E2-44C337036032}"/>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15</a:t>
            </a:fld>
            <a:endParaRPr lang="en-US"/>
          </a:p>
        </p:txBody>
      </p:sp>
      <p:graphicFrame>
        <p:nvGraphicFramePr>
          <p:cNvPr id="6" name="Content Placeholder 2">
            <a:extLst>
              <a:ext uri="{FF2B5EF4-FFF2-40B4-BE49-F238E27FC236}">
                <a16:creationId xmlns:a16="http://schemas.microsoft.com/office/drawing/2014/main" id="{0A966906-B967-4A17-3303-27E5F9523676}"/>
              </a:ext>
            </a:extLst>
          </p:cNvPr>
          <p:cNvGraphicFramePr>
            <a:graphicFrameLocks noGrp="1"/>
          </p:cNvGraphicFramePr>
          <p:nvPr>
            <p:ph sz="quarter" idx="11"/>
            <p:extLst>
              <p:ext uri="{D42A27DB-BD31-4B8C-83A1-F6EECF244321}">
                <p14:modId xmlns:p14="http://schemas.microsoft.com/office/powerpoint/2010/main" val="3699280921"/>
              </p:ext>
            </p:extLst>
          </p:nvPr>
        </p:nvGraphicFramePr>
        <p:xfrm>
          <a:off x="2185416" y="3003178"/>
          <a:ext cx="20728371" cy="88840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32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42EE803-FD5A-D631-47EB-AA1F617228F8}"/>
              </a:ext>
            </a:extLst>
          </p:cNvPr>
          <p:cNvPicPr>
            <a:picLocks noGrp="1" noChangeAspect="1"/>
          </p:cNvPicPr>
          <p:nvPr>
            <p:ph type="pic" sz="quarter" idx="12"/>
          </p:nvPr>
        </p:nvPicPr>
        <p:blipFill>
          <a:blip r:embed="rId2"/>
          <a:srcRect t="4398" b="4398"/>
          <a:stretch/>
        </p:blipFill>
        <p:spPr>
          <a:prstGeom prst="rect">
            <a:avLst/>
          </a:prstGeom>
          <a:solidFill>
            <a:prstClr val="white"/>
          </a:solidFill>
        </p:spPr>
      </p:pic>
      <p:sp>
        <p:nvSpPr>
          <p:cNvPr id="3" name="Content Placeholder 2">
            <a:extLst>
              <a:ext uri="{FF2B5EF4-FFF2-40B4-BE49-F238E27FC236}">
                <a16:creationId xmlns:a16="http://schemas.microsoft.com/office/drawing/2014/main" id="{AC9B63C2-D51C-A4D4-47B5-A8D163F38462}"/>
              </a:ext>
            </a:extLst>
          </p:cNvPr>
          <p:cNvSpPr>
            <a:spLocks noGrp="1"/>
          </p:cNvSpPr>
          <p:nvPr>
            <p:ph sz="quarter" idx="11"/>
          </p:nvPr>
        </p:nvSpPr>
        <p:spPr>
          <a:xfrm>
            <a:off x="12951739" y="3131561"/>
            <a:ext cx="11279187" cy="9102573"/>
          </a:xfrm>
        </p:spPr>
        <p:txBody>
          <a:bodyPr vert="horz" lIns="91440" tIns="45720" rIns="91440" bIns="45720" rtlCol="0" anchor="t">
            <a:noAutofit/>
          </a:bodyPr>
          <a:lstStyle/>
          <a:p>
            <a:pPr marL="15875" lvl="1" indent="0">
              <a:buClr>
                <a:srgbClr val="630042"/>
              </a:buClr>
              <a:buAutoNum type="arabicPeriod"/>
            </a:pPr>
            <a:r>
              <a:rPr lang="en-US" sz="2800" dirty="0">
                <a:cs typeface="Arial"/>
              </a:rPr>
              <a:t>Submit community interest form online</a:t>
            </a:r>
            <a:endParaRPr lang="en-US" sz="2800" dirty="0">
              <a:ea typeface="verdana"/>
              <a:cs typeface="Arial"/>
            </a:endParaRPr>
          </a:p>
          <a:p>
            <a:pPr marL="15875" lvl="1" indent="0">
              <a:buClr>
                <a:srgbClr val="630042"/>
              </a:buClr>
              <a:buAutoNum type="arabicPeriod"/>
            </a:pPr>
            <a:r>
              <a:rPr lang="en-US" sz="2800" dirty="0">
                <a:ea typeface="verdana"/>
                <a:cs typeface="Arial"/>
              </a:rPr>
              <a:t>Submit attachments to: </a:t>
            </a:r>
            <a:r>
              <a:rPr lang="en-US" sz="2800" dirty="0">
                <a:cs typeface="Arial"/>
                <a:hlinkClick r:id="rId3">
                  <a:extLst>
                    <a:ext uri="{A12FA001-AC4F-418D-AE19-62706E023703}">
                      <ahyp:hlinkClr xmlns:ahyp="http://schemas.microsoft.com/office/drawing/2018/hyperlinkcolor" val="tx"/>
                    </a:ext>
                  </a:extLst>
                </a:hlinkClick>
              </a:rPr>
              <a:t>ThriveRuralWI@wedc.org</a:t>
            </a:r>
            <a:endParaRPr lang="en-US" sz="2800" dirty="0">
              <a:ea typeface="verdana"/>
              <a:cs typeface="Arial"/>
            </a:endParaRPr>
          </a:p>
          <a:p>
            <a:pPr marL="15875" lvl="1" indent="0">
              <a:buClr>
                <a:srgbClr val="630042"/>
              </a:buClr>
              <a:buNone/>
            </a:pPr>
            <a:endParaRPr lang="en-US" sz="2800" dirty="0">
              <a:ea typeface="verdana"/>
            </a:endParaRPr>
          </a:p>
          <a:p>
            <a:pPr marL="15875" lvl="1" indent="0">
              <a:buNone/>
            </a:pPr>
            <a:r>
              <a:rPr lang="en-US" sz="2800" b="1" dirty="0">
                <a:cs typeface="Arial"/>
              </a:rPr>
              <a:t>To be eligible for review both steps must be completed by Nov. 13, 2025, at 5:00pm.</a:t>
            </a:r>
            <a:endParaRPr lang="en-US" sz="2800" b="1" dirty="0">
              <a:ea typeface="verdana"/>
              <a:cs typeface="Arial"/>
            </a:endParaRPr>
          </a:p>
          <a:p>
            <a:pPr marL="15875" lvl="1" indent="0">
              <a:buNone/>
            </a:pPr>
            <a:endParaRPr lang="en-US" sz="2800" b="1" dirty="0">
              <a:ea typeface="verdana"/>
            </a:endParaRPr>
          </a:p>
          <a:p>
            <a:pPr marL="15875" lvl="1" indent="0">
              <a:buNone/>
            </a:pPr>
            <a:r>
              <a:rPr lang="en-US" sz="2800" b="1" dirty="0">
                <a:ea typeface="verdana"/>
                <a:cs typeface="Arial"/>
              </a:rPr>
              <a:t>Photo: </a:t>
            </a:r>
            <a:r>
              <a:rPr lang="en-US" sz="2800" dirty="0">
                <a:ea typeface="verdana"/>
                <a:cs typeface="Arial"/>
              </a:rPr>
              <a:t>Sara Pullen, Village of Wausaukee discusses the proposed site plan with Eric Fowle from Cedar Corp and Julian Walters from Eminent Development Corp.</a:t>
            </a:r>
            <a:endParaRPr lang="en-US" sz="2800" dirty="0">
              <a:ea typeface="verdana"/>
            </a:endParaRPr>
          </a:p>
          <a:p>
            <a:pPr marL="15875" lvl="1" indent="0">
              <a:buNone/>
            </a:pPr>
            <a:endParaRPr lang="en-US" sz="2800" dirty="0">
              <a:ea typeface="verdana"/>
            </a:endParaRPr>
          </a:p>
        </p:txBody>
      </p:sp>
      <p:sp>
        <p:nvSpPr>
          <p:cNvPr id="2" name="Text Placeholder 1">
            <a:extLst>
              <a:ext uri="{FF2B5EF4-FFF2-40B4-BE49-F238E27FC236}">
                <a16:creationId xmlns:a16="http://schemas.microsoft.com/office/drawing/2014/main" id="{2593A8BC-60F8-9A4C-C615-D965D08BA1B7}"/>
              </a:ext>
            </a:extLst>
          </p:cNvPr>
          <p:cNvSpPr>
            <a:spLocks noGrp="1"/>
          </p:cNvSpPr>
          <p:nvPr>
            <p:ph type="body" sz="quarter" idx="10"/>
          </p:nvPr>
        </p:nvSpPr>
        <p:spPr>
          <a:xfrm>
            <a:off x="12951740" y="991076"/>
            <a:ext cx="9962034" cy="1565857"/>
          </a:xfrm>
        </p:spPr>
        <p:txBody>
          <a:bodyPr vert="horz" lIns="91440" tIns="45720" rIns="91440" bIns="45720" rtlCol="0">
            <a:normAutofit/>
          </a:bodyPr>
          <a:lstStyle/>
          <a:p>
            <a:pPr>
              <a:lnSpc>
                <a:spcPct val="90000"/>
              </a:lnSpc>
            </a:pPr>
            <a:r>
              <a:rPr lang="en-US" sz="4800" b="1" dirty="0">
                <a:solidFill>
                  <a:srgbClr val="630042"/>
                </a:solidFill>
              </a:rPr>
              <a:t>How to apply for technical assistance</a:t>
            </a:r>
          </a:p>
        </p:txBody>
      </p:sp>
      <p:sp>
        <p:nvSpPr>
          <p:cNvPr id="4" name="Slide Number Placeholder 3">
            <a:extLst>
              <a:ext uri="{FF2B5EF4-FFF2-40B4-BE49-F238E27FC236}">
                <a16:creationId xmlns:a16="http://schemas.microsoft.com/office/drawing/2014/main" id="{E1B9EE80-1A1C-F9BC-49C3-2C09082940D3}"/>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16</a:t>
            </a:fld>
            <a:endParaRPr lang="en-US"/>
          </a:p>
        </p:txBody>
      </p:sp>
    </p:spTree>
    <p:extLst>
      <p:ext uri="{BB962C8B-B14F-4D97-AF65-F5344CB8AC3E}">
        <p14:creationId xmlns:p14="http://schemas.microsoft.com/office/powerpoint/2010/main" val="1097625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3E53E9-0E96-98D6-467D-83FD83F47C2E}"/>
              </a:ext>
            </a:extLst>
          </p:cNvPr>
          <p:cNvSpPr>
            <a:spLocks noGrp="1"/>
          </p:cNvSpPr>
          <p:nvPr>
            <p:ph sz="quarter" idx="11"/>
          </p:nvPr>
        </p:nvSpPr>
        <p:spPr>
          <a:xfrm>
            <a:off x="2261224" y="2887133"/>
            <a:ext cx="16754660" cy="9034324"/>
          </a:xfrm>
        </p:spPr>
        <p:txBody>
          <a:bodyPr vert="horz" lIns="91440" tIns="45720" rIns="91440" bIns="45720" rtlCol="0" anchor="t">
            <a:noAutofit/>
          </a:bodyPr>
          <a:lstStyle/>
          <a:p>
            <a:pPr marL="0" indent="0">
              <a:lnSpc>
                <a:spcPct val="120000"/>
              </a:lnSpc>
              <a:buNone/>
            </a:pPr>
            <a:r>
              <a:rPr lang="en-US" sz="3600" dirty="0">
                <a:latin typeface="Verdana"/>
                <a:ea typeface="verdana"/>
                <a:cs typeface="Arial"/>
              </a:rPr>
              <a:t>All attachments must be emailed to </a:t>
            </a:r>
            <a:r>
              <a:rPr lang="en-US" sz="3600" dirty="0">
                <a:latin typeface="Verdana"/>
                <a:ea typeface="verdana"/>
                <a:cs typeface="Arial"/>
                <a:hlinkClick r:id="rId2">
                  <a:extLst>
                    <a:ext uri="{A12FA001-AC4F-418D-AE19-62706E023703}">
                      <ahyp:hlinkClr xmlns:ahyp="http://schemas.microsoft.com/office/drawing/2018/hyperlinkcolor" val="tx"/>
                    </a:ext>
                  </a:extLst>
                </a:hlinkClick>
              </a:rPr>
              <a:t>ThriveRuralWI@wedc.org</a:t>
            </a:r>
            <a:r>
              <a:rPr lang="en-US" sz="3600" dirty="0">
                <a:latin typeface="Verdana"/>
                <a:ea typeface="verdana"/>
                <a:cs typeface="Arial"/>
              </a:rPr>
              <a:t> when the interest form is submitted.</a:t>
            </a:r>
            <a:endParaRPr lang="en-US" sz="3600" dirty="0">
              <a:latin typeface="Verdana"/>
              <a:ea typeface="verdana"/>
            </a:endParaRPr>
          </a:p>
          <a:p>
            <a:pPr marL="0" indent="0">
              <a:lnSpc>
                <a:spcPct val="120000"/>
              </a:lnSpc>
              <a:buNone/>
            </a:pPr>
            <a:endParaRPr lang="en-US" sz="3600" dirty="0">
              <a:latin typeface="Verdana"/>
              <a:ea typeface="verdana"/>
            </a:endParaRPr>
          </a:p>
          <a:p>
            <a:pPr marL="574675" indent="-558800">
              <a:lnSpc>
                <a:spcPct val="120000"/>
              </a:lnSpc>
            </a:pPr>
            <a:r>
              <a:rPr lang="en-US" sz="3600" dirty="0">
                <a:latin typeface="Verdana"/>
                <a:ea typeface="Verdana"/>
                <a:cs typeface="Arial"/>
              </a:rPr>
              <a:t>Required attachments</a:t>
            </a:r>
          </a:p>
          <a:p>
            <a:pPr marL="1214438" lvl="1" indent="-571500">
              <a:lnSpc>
                <a:spcPct val="120000"/>
              </a:lnSpc>
              <a:buClr>
                <a:srgbClr val="630042"/>
              </a:buClr>
            </a:pPr>
            <a:r>
              <a:rPr lang="en-US" sz="3600" dirty="0">
                <a:latin typeface="Verdana"/>
                <a:ea typeface="Verdana"/>
                <a:cs typeface="Arial"/>
              </a:rPr>
              <a:t>Leadership bios and roles</a:t>
            </a:r>
          </a:p>
          <a:p>
            <a:pPr marL="1214438" lvl="1" indent="-571500">
              <a:lnSpc>
                <a:spcPct val="120000"/>
              </a:lnSpc>
              <a:buClr>
                <a:srgbClr val="630042"/>
              </a:buClr>
            </a:pPr>
            <a:r>
              <a:rPr lang="en-US" sz="3600" dirty="0">
                <a:latin typeface="Verdana"/>
                <a:ea typeface="Verdana"/>
                <a:cs typeface="Arial"/>
              </a:rPr>
              <a:t>Letters of support from participating local municipalities/partners</a:t>
            </a:r>
          </a:p>
          <a:p>
            <a:pPr marL="574675" lvl="1" indent="-558800">
              <a:lnSpc>
                <a:spcPct val="120000"/>
              </a:lnSpc>
              <a:buClr>
                <a:srgbClr val="630042"/>
              </a:buClr>
              <a:buNone/>
            </a:pPr>
            <a:endParaRPr lang="en-US" sz="3600" dirty="0">
              <a:latin typeface="Verdana"/>
              <a:ea typeface="Verdana"/>
              <a:cs typeface="Arial"/>
            </a:endParaRPr>
          </a:p>
          <a:p>
            <a:pPr marL="574675" indent="-558800">
              <a:lnSpc>
                <a:spcPct val="120000"/>
              </a:lnSpc>
              <a:spcAft>
                <a:spcPts val="0"/>
              </a:spcAft>
              <a:buFont typeface="Arial,Sans-Serif"/>
            </a:pPr>
            <a:r>
              <a:rPr lang="en-US" sz="3600" dirty="0">
                <a:latin typeface="Verdana"/>
                <a:ea typeface="Verdana"/>
                <a:cs typeface="Arial"/>
              </a:rPr>
              <a:t>Other supporting documentation</a:t>
            </a:r>
          </a:p>
          <a:p>
            <a:pPr marL="1314450" lvl="1" indent="-671513">
              <a:lnSpc>
                <a:spcPct val="120000"/>
              </a:lnSpc>
              <a:spcAft>
                <a:spcPts val="0"/>
              </a:spcAft>
              <a:buClr>
                <a:srgbClr val="630042"/>
              </a:buClr>
            </a:pPr>
            <a:r>
              <a:rPr lang="en-US" sz="3600" dirty="0">
                <a:latin typeface="Verdana"/>
                <a:ea typeface="Verdana"/>
                <a:cs typeface="Arial"/>
              </a:rPr>
              <a:t>Strategic planning documents</a:t>
            </a:r>
          </a:p>
          <a:p>
            <a:pPr marL="1314450" lvl="1" indent="-671513">
              <a:lnSpc>
                <a:spcPct val="120000"/>
              </a:lnSpc>
              <a:spcAft>
                <a:spcPts val="0"/>
              </a:spcAft>
              <a:buClr>
                <a:srgbClr val="630042"/>
              </a:buClr>
            </a:pPr>
            <a:r>
              <a:rPr lang="en-US" sz="3600" dirty="0">
                <a:latin typeface="Verdana"/>
                <a:ea typeface="Verdana"/>
                <a:cs typeface="Arial"/>
              </a:rPr>
              <a:t>Additional supporting documents</a:t>
            </a:r>
            <a:endParaRPr lang="en-US" sz="3600" dirty="0">
              <a:ea typeface="verdana"/>
            </a:endParaRPr>
          </a:p>
          <a:p>
            <a:pPr>
              <a:lnSpc>
                <a:spcPct val="120000"/>
              </a:lnSpc>
            </a:pPr>
            <a:endParaRPr lang="en-US" sz="3600" dirty="0">
              <a:ea typeface="verdana"/>
              <a:cs typeface="Arial"/>
            </a:endParaRPr>
          </a:p>
        </p:txBody>
      </p:sp>
      <p:sp>
        <p:nvSpPr>
          <p:cNvPr id="4" name="Slide Number Placeholder 3">
            <a:extLst>
              <a:ext uri="{FF2B5EF4-FFF2-40B4-BE49-F238E27FC236}">
                <a16:creationId xmlns:a16="http://schemas.microsoft.com/office/drawing/2014/main" id="{2FB14395-C545-AD04-A761-B1F40B853EB0}"/>
              </a:ext>
            </a:extLst>
          </p:cNvPr>
          <p:cNvSpPr>
            <a:spLocks noGrp="1"/>
          </p:cNvSpPr>
          <p:nvPr>
            <p:ph type="sldNum" sz="quarter" idx="4"/>
          </p:nvPr>
        </p:nvSpPr>
        <p:spPr/>
        <p:txBody>
          <a:bodyPr/>
          <a:lstStyle/>
          <a:p>
            <a:fld id="{48F63A3B-78C7-47BE-AE5E-E10140E04643}" type="slidenum">
              <a:rPr lang="en-US" smtClean="0"/>
              <a:pPr/>
              <a:t>17</a:t>
            </a:fld>
            <a:endParaRPr lang="en-US"/>
          </a:p>
        </p:txBody>
      </p:sp>
      <p:sp>
        <p:nvSpPr>
          <p:cNvPr id="6" name="TextBox 5">
            <a:extLst>
              <a:ext uri="{FF2B5EF4-FFF2-40B4-BE49-F238E27FC236}">
                <a16:creationId xmlns:a16="http://schemas.microsoft.com/office/drawing/2014/main" id="{2F210CFE-FDC8-6303-E981-F59C49801B98}"/>
              </a:ext>
            </a:extLst>
          </p:cNvPr>
          <p:cNvSpPr txBox="1"/>
          <p:nvPr/>
        </p:nvSpPr>
        <p:spPr>
          <a:xfrm>
            <a:off x="13748621" y="8449734"/>
            <a:ext cx="9603048" cy="3633008"/>
          </a:xfrm>
          <a:prstGeom prst="rect">
            <a:avLst/>
          </a:prstGeom>
          <a:solidFill>
            <a:schemeClr val="accent5">
              <a:lumMod val="20000"/>
              <a:lumOff val="80000"/>
            </a:schemeClr>
          </a:solidFill>
          <a:ln w="57150">
            <a:solidFill>
              <a:schemeClr val="tx2"/>
            </a:solidFill>
          </a:ln>
        </p:spPr>
        <p:txBody>
          <a:bodyPr rot="0" spcFirstLastPara="0" vertOverflow="overflow" horzOverflow="overflow" vert="horz" wrap="square" lIns="2011680" tIns="182880" rIns="457200" bIns="457200" numCol="1" spcCol="0" rtlCol="0" fromWordArt="0" anchor="t" anchorCtr="0" forceAA="0" compatLnSpc="1">
            <a:prstTxWarp prst="textNoShape">
              <a:avLst/>
            </a:prstTxWarp>
            <a:noAutofit/>
          </a:bodyPr>
          <a:lstStyle/>
          <a:p>
            <a:pPr algn="ctr"/>
            <a:endParaRPr lang="en-US" sz="3200" dirty="0">
              <a:ea typeface="verdana"/>
            </a:endParaRPr>
          </a:p>
          <a:p>
            <a:pPr algn="ctr"/>
            <a:r>
              <a:rPr lang="en-US" sz="3200" b="1" dirty="0">
                <a:ea typeface="verdana"/>
              </a:rPr>
              <a:t>Remember!</a:t>
            </a:r>
          </a:p>
          <a:p>
            <a:pPr algn="ctr"/>
            <a:r>
              <a:rPr lang="en-US" sz="800" b="1" dirty="0">
                <a:ea typeface="verdana"/>
              </a:rPr>
              <a:t> </a:t>
            </a:r>
          </a:p>
          <a:p>
            <a:r>
              <a:rPr lang="en-US" sz="3200" dirty="0">
                <a:ea typeface="verdana"/>
              </a:rPr>
              <a:t>The more documentation you are able to provide, the stronger your submission will be!</a:t>
            </a:r>
          </a:p>
        </p:txBody>
      </p:sp>
      <p:pic>
        <p:nvPicPr>
          <p:cNvPr id="5" name="Picture 4" descr="A white clock in a blue circle&#10;&#10;AI-generated content may be incorrect.">
            <a:extLst>
              <a:ext uri="{FF2B5EF4-FFF2-40B4-BE49-F238E27FC236}">
                <a16:creationId xmlns:a16="http://schemas.microsoft.com/office/drawing/2014/main" id="{1E396CC4-3123-6846-56C4-B42AAB4B778F}"/>
              </a:ext>
            </a:extLst>
          </p:cNvPr>
          <p:cNvPicPr>
            <a:picLocks noChangeAspect="1"/>
          </p:cNvPicPr>
          <p:nvPr/>
        </p:nvPicPr>
        <p:blipFill>
          <a:blip r:embed="rId3"/>
          <a:stretch>
            <a:fillRect/>
          </a:stretch>
        </p:blipFill>
        <p:spPr>
          <a:xfrm>
            <a:off x="13994926" y="9755187"/>
            <a:ext cx="1480080" cy="1480080"/>
          </a:xfrm>
          <a:prstGeom prst="rect">
            <a:avLst/>
          </a:prstGeom>
        </p:spPr>
      </p:pic>
      <p:sp>
        <p:nvSpPr>
          <p:cNvPr id="7" name="Text Placeholder 1">
            <a:extLst>
              <a:ext uri="{FF2B5EF4-FFF2-40B4-BE49-F238E27FC236}">
                <a16:creationId xmlns:a16="http://schemas.microsoft.com/office/drawing/2014/main" id="{E796AC43-72D2-2C5A-C966-C8674FF6A9C1}"/>
              </a:ext>
            </a:extLst>
          </p:cNvPr>
          <p:cNvSpPr>
            <a:spLocks noGrp="1"/>
          </p:cNvSpPr>
          <p:nvPr>
            <p:ph type="body" sz="quarter" idx="10"/>
          </p:nvPr>
        </p:nvSpPr>
        <p:spPr>
          <a:xfrm>
            <a:off x="2185416" y="1371600"/>
            <a:ext cx="20762718" cy="1076044"/>
          </a:xfrm>
        </p:spPr>
        <p:txBody>
          <a:bodyPr vert="horz" lIns="91440" tIns="45720" rIns="91440" bIns="45720" rtlCol="0">
            <a:normAutofit/>
          </a:bodyPr>
          <a:lstStyle/>
          <a:p>
            <a:pPr>
              <a:lnSpc>
                <a:spcPct val="90000"/>
              </a:lnSpc>
            </a:pPr>
            <a:r>
              <a:rPr lang="en-US" sz="6700" b="1" dirty="0">
                <a:solidFill>
                  <a:srgbClr val="630042"/>
                </a:solidFill>
              </a:rPr>
              <a:t>Required and Supporting Documentation</a:t>
            </a:r>
          </a:p>
        </p:txBody>
      </p:sp>
    </p:spTree>
    <p:extLst>
      <p:ext uri="{BB962C8B-B14F-4D97-AF65-F5344CB8AC3E}">
        <p14:creationId xmlns:p14="http://schemas.microsoft.com/office/powerpoint/2010/main" val="3518326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BB23D7-F0AC-1F2B-22FC-3C9FF293CB85}"/>
              </a:ext>
            </a:extLst>
          </p:cNvPr>
          <p:cNvSpPr>
            <a:spLocks noGrp="1"/>
          </p:cNvSpPr>
          <p:nvPr>
            <p:ph type="sldNum" sz="quarter" idx="4"/>
          </p:nvPr>
        </p:nvSpPr>
        <p:spPr/>
        <p:txBody>
          <a:bodyPr/>
          <a:lstStyle/>
          <a:p>
            <a:fld id="{48F63A3B-78C7-47BE-AE5E-E10140E04643}" type="slidenum">
              <a:rPr lang="en-US" smtClean="0"/>
              <a:pPr/>
              <a:t>18</a:t>
            </a:fld>
            <a:endParaRPr lang="en-US"/>
          </a:p>
        </p:txBody>
      </p:sp>
      <p:graphicFrame>
        <p:nvGraphicFramePr>
          <p:cNvPr id="5" name="Table 4">
            <a:extLst>
              <a:ext uri="{FF2B5EF4-FFF2-40B4-BE49-F238E27FC236}">
                <a16:creationId xmlns:a16="http://schemas.microsoft.com/office/drawing/2014/main" id="{F78D6CAD-A04D-3EF0-1392-FCDE1B6A6B5F}"/>
              </a:ext>
            </a:extLst>
          </p:cNvPr>
          <p:cNvGraphicFramePr>
            <a:graphicFrameLocks noGrp="1"/>
          </p:cNvGraphicFramePr>
          <p:nvPr>
            <p:extLst>
              <p:ext uri="{D42A27DB-BD31-4B8C-83A1-F6EECF244321}">
                <p14:modId xmlns:p14="http://schemas.microsoft.com/office/powerpoint/2010/main" val="4038325831"/>
              </p:ext>
            </p:extLst>
          </p:nvPr>
        </p:nvGraphicFramePr>
        <p:xfrm>
          <a:off x="2200816" y="3541569"/>
          <a:ext cx="9435559" cy="8055264"/>
        </p:xfrm>
        <a:graphic>
          <a:graphicData uri="http://schemas.openxmlformats.org/drawingml/2006/table">
            <a:tbl>
              <a:tblPr firstRow="1" bandRow="1">
                <a:tableStyleId>{5A111915-BE36-4E01-A7E5-04B1672EAD32}</a:tableStyleId>
              </a:tblPr>
              <a:tblGrid>
                <a:gridCol w="5705440">
                  <a:extLst>
                    <a:ext uri="{9D8B030D-6E8A-4147-A177-3AD203B41FA5}">
                      <a16:colId xmlns:a16="http://schemas.microsoft.com/office/drawing/2014/main" val="2104541640"/>
                    </a:ext>
                  </a:extLst>
                </a:gridCol>
                <a:gridCol w="3730119">
                  <a:extLst>
                    <a:ext uri="{9D8B030D-6E8A-4147-A177-3AD203B41FA5}">
                      <a16:colId xmlns:a16="http://schemas.microsoft.com/office/drawing/2014/main" val="1257420857"/>
                    </a:ext>
                  </a:extLst>
                </a:gridCol>
              </a:tblGrid>
              <a:tr h="1629349">
                <a:tc>
                  <a:txBody>
                    <a:bodyPr/>
                    <a:lstStyle/>
                    <a:p>
                      <a:pPr algn="ctr"/>
                      <a:r>
                        <a:rPr lang="en-US" sz="3600" b="0" dirty="0">
                          <a:solidFill>
                            <a:schemeClr val="bg1"/>
                          </a:solidFill>
                        </a:rPr>
                        <a:t>Criteria</a:t>
                      </a:r>
                    </a:p>
                  </a:txBody>
                  <a:tcPr marT="274320">
                    <a:lnB w="12700">
                      <a:solidFill>
                        <a:schemeClr val="tx1"/>
                      </a:solidFill>
                    </a:lnB>
                  </a:tcPr>
                </a:tc>
                <a:tc>
                  <a:txBody>
                    <a:bodyPr/>
                    <a:lstStyle/>
                    <a:p>
                      <a:pPr algn="ctr"/>
                      <a:r>
                        <a:rPr lang="en-US" sz="3600" b="0" dirty="0">
                          <a:solidFill>
                            <a:schemeClr val="bg1"/>
                          </a:solidFill>
                        </a:rPr>
                        <a:t>Maximum Points</a:t>
                      </a:r>
                    </a:p>
                  </a:txBody>
                  <a:tcPr marT="274320">
                    <a:lnB w="12700">
                      <a:solidFill>
                        <a:schemeClr val="tx1"/>
                      </a:solidFill>
                    </a:lnB>
                  </a:tcPr>
                </a:tc>
                <a:extLst>
                  <a:ext uri="{0D108BD9-81ED-4DB2-BD59-A6C34878D82A}">
                    <a16:rowId xmlns:a16="http://schemas.microsoft.com/office/drawing/2014/main" val="1565429435"/>
                  </a:ext>
                </a:extLst>
              </a:tr>
              <a:tr h="1105626">
                <a:tc>
                  <a:txBody>
                    <a:bodyPr/>
                    <a:lstStyle/>
                    <a:p>
                      <a:pPr lvl="0">
                        <a:buNone/>
                      </a:pPr>
                      <a:r>
                        <a:rPr lang="en-US" sz="3600" u="none" strike="noStrike" noProof="0">
                          <a:solidFill>
                            <a:srgbClr val="000033"/>
                          </a:solidFill>
                        </a:rPr>
                        <a:t>Request for Technical Assistance</a:t>
                      </a:r>
                      <a:endParaRPr lang="en-US" sz="3600">
                        <a:solidFill>
                          <a:srgbClr val="000033"/>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sz="3600">
                          <a:solidFill>
                            <a:srgbClr val="000033"/>
                          </a:solidFill>
                        </a:rPr>
                        <a:t>25</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38467391"/>
                  </a:ext>
                </a:extLst>
              </a:tr>
              <a:tr h="1047439">
                <a:tc>
                  <a:txBody>
                    <a:bodyPr/>
                    <a:lstStyle/>
                    <a:p>
                      <a:pPr lvl="0">
                        <a:buNone/>
                      </a:pPr>
                      <a:r>
                        <a:rPr lang="en-US" sz="3600" u="none" strike="noStrike" noProof="0">
                          <a:solidFill>
                            <a:srgbClr val="000033"/>
                          </a:solidFill>
                        </a:rPr>
                        <a:t>Goals</a:t>
                      </a:r>
                      <a:endParaRPr lang="en-US" sz="3600">
                        <a:solidFill>
                          <a:srgbClr val="000033"/>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sz="3600">
                          <a:solidFill>
                            <a:srgbClr val="000033"/>
                          </a:solidFill>
                        </a:rPr>
                        <a:t>25</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585694512"/>
                  </a:ext>
                </a:extLst>
              </a:tr>
              <a:tr h="1047439">
                <a:tc>
                  <a:txBody>
                    <a:bodyPr/>
                    <a:lstStyle/>
                    <a:p>
                      <a:pPr lvl="0">
                        <a:buNone/>
                      </a:pPr>
                      <a:r>
                        <a:rPr lang="en-US" sz="3600" u="none" strike="noStrike" noProof="0">
                          <a:solidFill>
                            <a:srgbClr val="000033"/>
                          </a:solidFill>
                        </a:rPr>
                        <a:t>Leadership Team</a:t>
                      </a:r>
                      <a:endParaRPr lang="en-US" sz="3600">
                        <a:solidFill>
                          <a:srgbClr val="000033"/>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sz="3600">
                          <a:solidFill>
                            <a:srgbClr val="000033"/>
                          </a:solidFill>
                        </a:rPr>
                        <a:t>20</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163957876"/>
                  </a:ext>
                </a:extLst>
              </a:tr>
              <a:tr h="1047439">
                <a:tc>
                  <a:txBody>
                    <a:bodyPr/>
                    <a:lstStyle/>
                    <a:p>
                      <a:pPr lvl="0">
                        <a:buNone/>
                      </a:pPr>
                      <a:r>
                        <a:rPr lang="en-US" sz="3600" u="none" strike="noStrike" noProof="0">
                          <a:solidFill>
                            <a:srgbClr val="000033"/>
                          </a:solidFill>
                        </a:rPr>
                        <a:t>Commitment</a:t>
                      </a:r>
                      <a:endParaRPr lang="en-US" sz="3600">
                        <a:solidFill>
                          <a:srgbClr val="000033"/>
                        </a:solidFill>
                      </a:endParaRP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sz="3600">
                          <a:solidFill>
                            <a:srgbClr val="000033"/>
                          </a:solidFill>
                        </a:rPr>
                        <a:t>10</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194403540"/>
                  </a:ext>
                </a:extLst>
              </a:tr>
              <a:tr h="1047439">
                <a:tc>
                  <a:txBody>
                    <a:bodyPr/>
                    <a:lstStyle/>
                    <a:p>
                      <a:r>
                        <a:rPr lang="en-US" sz="3600">
                          <a:solidFill>
                            <a:srgbClr val="000033"/>
                          </a:solidFill>
                        </a:rPr>
                        <a:t>Collaboration</a:t>
                      </a:r>
                    </a:p>
                  </a:txBody>
                  <a:tcP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r>
                        <a:rPr lang="en-US" sz="3600">
                          <a:solidFill>
                            <a:srgbClr val="000033"/>
                          </a:solidFill>
                        </a:rPr>
                        <a:t>10</a:t>
                      </a:r>
                    </a:p>
                  </a:txBody>
                  <a:tcP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1472582006"/>
                  </a:ext>
                </a:extLst>
              </a:tr>
              <a:tr h="1047439">
                <a:tc>
                  <a:txBody>
                    <a:bodyPr/>
                    <a:lstStyle/>
                    <a:p>
                      <a:pPr lvl="0">
                        <a:buNone/>
                      </a:pPr>
                      <a:r>
                        <a:rPr lang="en-US" sz="3600">
                          <a:solidFill>
                            <a:srgbClr val="000033"/>
                          </a:solidFill>
                        </a:rPr>
                        <a:t>Distressed County</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3600" dirty="0">
                          <a:solidFill>
                            <a:srgbClr val="000033"/>
                          </a:solidFill>
                        </a:rPr>
                        <a:t>10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981231036"/>
                  </a:ext>
                </a:extLst>
              </a:tr>
            </a:tbl>
          </a:graphicData>
        </a:graphic>
      </p:graphicFrame>
      <p:sp>
        <p:nvSpPr>
          <p:cNvPr id="6" name="TextBox 5">
            <a:extLst>
              <a:ext uri="{FF2B5EF4-FFF2-40B4-BE49-F238E27FC236}">
                <a16:creationId xmlns:a16="http://schemas.microsoft.com/office/drawing/2014/main" id="{010C164D-0947-4549-D94B-1EAD46BD068B}"/>
              </a:ext>
            </a:extLst>
          </p:cNvPr>
          <p:cNvSpPr txBox="1"/>
          <p:nvPr/>
        </p:nvSpPr>
        <p:spPr>
          <a:xfrm>
            <a:off x="12530667" y="3541569"/>
            <a:ext cx="11070406" cy="8055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Aft>
                <a:spcPts val="1500"/>
              </a:spcAft>
              <a:buBlip>
                <a:blip r:embed="rId2"/>
              </a:buBlip>
            </a:pPr>
            <a:r>
              <a:rPr lang="en-US" sz="2800" dirty="0">
                <a:solidFill>
                  <a:srgbClr val="5F5F5F"/>
                </a:solidFill>
                <a:ea typeface="verdana"/>
              </a:rPr>
              <a:t>A strong case of the issues or priorities you want to address. What and why now?</a:t>
            </a:r>
          </a:p>
          <a:p>
            <a:pPr marL="457200" indent="-457200">
              <a:spcAft>
                <a:spcPts val="1500"/>
              </a:spcAft>
              <a:buBlip>
                <a:blip r:embed="rId2"/>
              </a:buBlip>
            </a:pPr>
            <a:r>
              <a:rPr lang="en-US" sz="2800" dirty="0">
                <a:solidFill>
                  <a:srgbClr val="5F5F5F"/>
                </a:solidFill>
                <a:ea typeface="verdana"/>
              </a:rPr>
              <a:t>Clear goals and some initial projects you want to move forward.</a:t>
            </a:r>
          </a:p>
          <a:p>
            <a:pPr marL="457200" indent="-457200">
              <a:spcAft>
                <a:spcPts val="1500"/>
              </a:spcAft>
              <a:buBlip>
                <a:blip r:embed="rId2"/>
              </a:buBlip>
            </a:pPr>
            <a:r>
              <a:rPr lang="en-US" sz="2800" dirty="0">
                <a:solidFill>
                  <a:srgbClr val="5F5F5F"/>
                </a:solidFill>
                <a:ea typeface="verdana"/>
              </a:rPr>
              <a:t>Team reflects collaboration, includes technical expertise and decision-making ability to move municipal/county projects forward. </a:t>
            </a:r>
          </a:p>
          <a:p>
            <a:pPr marL="457200" indent="-457200">
              <a:spcAft>
                <a:spcPts val="1500"/>
              </a:spcAft>
              <a:buBlip>
                <a:blip r:embed="rId2"/>
              </a:buBlip>
            </a:pPr>
            <a:r>
              <a:rPr lang="en-US" sz="2800" dirty="0">
                <a:solidFill>
                  <a:srgbClr val="5F5F5F"/>
                </a:solidFill>
                <a:ea typeface="verdana"/>
              </a:rPr>
              <a:t>Time committed to working with a Rural Development Specialist over two years and apply for state and federal funding opportunities.</a:t>
            </a:r>
          </a:p>
          <a:p>
            <a:pPr marL="457200" indent="-457200">
              <a:spcAft>
                <a:spcPts val="1500"/>
              </a:spcAft>
              <a:buBlip>
                <a:blip r:embed="rId2"/>
              </a:buBlip>
            </a:pPr>
            <a:r>
              <a:rPr lang="en-US" sz="2800" dirty="0">
                <a:solidFill>
                  <a:srgbClr val="5F5F5F"/>
                </a:solidFill>
                <a:ea typeface="verdana"/>
              </a:rPr>
              <a:t>Existing collaboration with regional, statewide, and federal partners or strong interest in collaboration with specific interests.</a:t>
            </a:r>
          </a:p>
        </p:txBody>
      </p:sp>
      <p:sp>
        <p:nvSpPr>
          <p:cNvPr id="9" name="Text Placeholder 1">
            <a:extLst>
              <a:ext uri="{FF2B5EF4-FFF2-40B4-BE49-F238E27FC236}">
                <a16:creationId xmlns:a16="http://schemas.microsoft.com/office/drawing/2014/main" id="{28D53BD7-2544-0541-2660-7696C15902AF}"/>
              </a:ext>
            </a:extLst>
          </p:cNvPr>
          <p:cNvSpPr>
            <a:spLocks noGrp="1"/>
          </p:cNvSpPr>
          <p:nvPr>
            <p:ph type="body" sz="quarter" idx="10"/>
          </p:nvPr>
        </p:nvSpPr>
        <p:spPr>
          <a:xfrm>
            <a:off x="2185416" y="1210673"/>
            <a:ext cx="22498544" cy="1329328"/>
          </a:xfrm>
        </p:spPr>
        <p:txBody>
          <a:bodyPr vert="horz" lIns="91440" tIns="45720" rIns="91440" bIns="45720" rtlCol="0" anchor="t">
            <a:normAutofit/>
          </a:bodyPr>
          <a:lstStyle/>
          <a:p>
            <a:r>
              <a:rPr lang="en-US" sz="6700" b="1" dirty="0">
                <a:solidFill>
                  <a:srgbClr val="630042"/>
                </a:solidFill>
                <a:ea typeface="verdana"/>
                <a:cs typeface="Arial"/>
              </a:rPr>
              <a:t>What makes a strong application?</a:t>
            </a:r>
            <a:endParaRPr lang="en-US" sz="6700" b="1" dirty="0">
              <a:solidFill>
                <a:srgbClr val="630042"/>
              </a:solidFill>
              <a:ea typeface="verdana"/>
            </a:endParaRPr>
          </a:p>
        </p:txBody>
      </p:sp>
    </p:spTree>
    <p:extLst>
      <p:ext uri="{BB962C8B-B14F-4D97-AF65-F5344CB8AC3E}">
        <p14:creationId xmlns:p14="http://schemas.microsoft.com/office/powerpoint/2010/main" val="3846807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table&#10;&#10;AI-generated content may be incorrect.">
            <a:extLst>
              <a:ext uri="{FF2B5EF4-FFF2-40B4-BE49-F238E27FC236}">
                <a16:creationId xmlns:a16="http://schemas.microsoft.com/office/drawing/2014/main" id="{7F27ADE3-4A06-2BDF-D7B0-C84A1860E86E}"/>
              </a:ext>
            </a:extLst>
          </p:cNvPr>
          <p:cNvPicPr>
            <a:picLocks noChangeAspect="1"/>
          </p:cNvPicPr>
          <p:nvPr/>
        </p:nvPicPr>
        <p:blipFill>
          <a:blip r:embed="rId2"/>
          <a:srcRect t="4238"/>
          <a:stretch>
            <a:fillRect/>
          </a:stretch>
        </p:blipFill>
        <p:spPr>
          <a:xfrm>
            <a:off x="14186275" y="3033569"/>
            <a:ext cx="9828783" cy="7059168"/>
          </a:xfrm>
          <a:prstGeom prst="rect">
            <a:avLst/>
          </a:prstGeom>
          <a:noFill/>
          <a:ln>
            <a:noFill/>
          </a:ln>
        </p:spPr>
      </p:pic>
      <p:sp>
        <p:nvSpPr>
          <p:cNvPr id="4" name="Slide Number Placeholder 3">
            <a:extLst>
              <a:ext uri="{FF2B5EF4-FFF2-40B4-BE49-F238E27FC236}">
                <a16:creationId xmlns:a16="http://schemas.microsoft.com/office/drawing/2014/main" id="{DE68382F-866A-2543-6454-D26F4B41E754}"/>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19</a:t>
            </a:fld>
            <a:endParaRPr lang="en-US"/>
          </a:p>
        </p:txBody>
      </p:sp>
      <p:sp>
        <p:nvSpPr>
          <p:cNvPr id="6" name="TextBox 5">
            <a:extLst>
              <a:ext uri="{FF2B5EF4-FFF2-40B4-BE49-F238E27FC236}">
                <a16:creationId xmlns:a16="http://schemas.microsoft.com/office/drawing/2014/main" id="{F75F6743-4428-84E2-3B73-06FD1274DF4B}"/>
              </a:ext>
            </a:extLst>
          </p:cNvPr>
          <p:cNvSpPr txBox="1"/>
          <p:nvPr/>
        </p:nvSpPr>
        <p:spPr>
          <a:xfrm>
            <a:off x="2185416" y="3033569"/>
            <a:ext cx="11498586" cy="8963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457200" indent="-457200">
              <a:spcAft>
                <a:spcPts val="1500"/>
              </a:spcAft>
              <a:buBlip>
                <a:blip r:embed="rId3"/>
              </a:buBlip>
            </a:pPr>
            <a:r>
              <a:rPr lang="en-US" sz="2800" dirty="0">
                <a:solidFill>
                  <a:srgbClr val="5F5F5F"/>
                </a:solidFill>
                <a:ea typeface="verdana"/>
              </a:rPr>
              <a:t>What is expected of selected communities:</a:t>
            </a:r>
          </a:p>
          <a:p>
            <a:pPr marL="914400" lvl="1" indent="-457200">
              <a:spcAft>
                <a:spcPts val="1500"/>
              </a:spcAft>
              <a:buFont typeface="Courier New"/>
              <a:buChar char="o"/>
            </a:pPr>
            <a:r>
              <a:rPr lang="en-US" sz="2800" dirty="0">
                <a:solidFill>
                  <a:srgbClr val="5F5F5F"/>
                </a:solidFill>
                <a:ea typeface="verdana"/>
              </a:rPr>
              <a:t>Identify priority projects</a:t>
            </a:r>
          </a:p>
          <a:p>
            <a:pPr marL="914400" lvl="1" indent="-457200">
              <a:spcAft>
                <a:spcPts val="1500"/>
              </a:spcAft>
              <a:buFont typeface="Courier New"/>
              <a:buChar char="o"/>
            </a:pPr>
            <a:r>
              <a:rPr lang="en-US" sz="2800" dirty="0">
                <a:solidFill>
                  <a:srgbClr val="5F5F5F"/>
                </a:solidFill>
                <a:ea typeface="verdana"/>
              </a:rPr>
              <a:t>Regular and consistent engagement of the Leadership Team</a:t>
            </a:r>
          </a:p>
          <a:p>
            <a:pPr marL="914400" lvl="1" indent="-457200">
              <a:spcAft>
                <a:spcPts val="1500"/>
              </a:spcAft>
              <a:buFont typeface="Courier New"/>
              <a:buChar char="o"/>
            </a:pPr>
            <a:r>
              <a:rPr lang="en-US" sz="2800" dirty="0">
                <a:solidFill>
                  <a:srgbClr val="5F5F5F"/>
                </a:solidFill>
                <a:ea typeface="verdana"/>
              </a:rPr>
              <a:t>Communities should plan to collaborate with ORP Rural Development Specialists on average approximately 2-3 hours per week on the proposed projects.</a:t>
            </a:r>
          </a:p>
          <a:p>
            <a:pPr marL="914400" lvl="1" indent="-457200">
              <a:spcAft>
                <a:spcPts val="1500"/>
              </a:spcAft>
              <a:buFont typeface="Courier New"/>
              <a:buChar char="o"/>
            </a:pPr>
            <a:r>
              <a:rPr lang="en-US" sz="2800" dirty="0">
                <a:solidFill>
                  <a:srgbClr val="5F5F5F"/>
                </a:solidFill>
                <a:ea typeface="verdana"/>
              </a:rPr>
              <a:t>Prepare for applying for state, federal, and philanthropic funding</a:t>
            </a:r>
          </a:p>
          <a:p>
            <a:pPr marL="914400" lvl="1" indent="-457200">
              <a:spcAft>
                <a:spcPts val="1500"/>
              </a:spcAft>
              <a:buFont typeface="Courier New"/>
              <a:buChar char="o"/>
            </a:pPr>
            <a:r>
              <a:rPr lang="en-US" sz="2800" dirty="0">
                <a:solidFill>
                  <a:srgbClr val="5F5F5F"/>
                </a:solidFill>
                <a:ea typeface="verdana"/>
              </a:rPr>
              <a:t>Develop a workplan approximately 23 months in duration</a:t>
            </a:r>
          </a:p>
          <a:p>
            <a:pPr marL="914400" lvl="1" indent="-457200">
              <a:spcAft>
                <a:spcPts val="1500"/>
              </a:spcAft>
              <a:buFont typeface="Courier New"/>
              <a:buChar char="o"/>
            </a:pPr>
            <a:r>
              <a:rPr lang="en-US" sz="2800" dirty="0">
                <a:solidFill>
                  <a:srgbClr val="5F5F5F"/>
                </a:solidFill>
                <a:ea typeface="verdana"/>
              </a:rPr>
              <a:t>Strong relationship amongst local communities and existing initiatives between counties/municipalities/ towns, etc. </a:t>
            </a:r>
          </a:p>
          <a:p>
            <a:pPr marL="914400" lvl="1" indent="-457200">
              <a:spcAft>
                <a:spcPts val="1500"/>
              </a:spcAft>
              <a:buFont typeface="Courier New"/>
              <a:buChar char="o"/>
            </a:pPr>
            <a:r>
              <a:rPr lang="en-US" sz="2800" dirty="0">
                <a:solidFill>
                  <a:srgbClr val="5F5F5F"/>
                </a:solidFill>
                <a:ea typeface="verdana"/>
              </a:rPr>
              <a:t>Build off existing plans. </a:t>
            </a:r>
          </a:p>
          <a:p>
            <a:pPr marL="914400" lvl="1" indent="-457200">
              <a:spcAft>
                <a:spcPts val="1500"/>
              </a:spcAft>
              <a:buFont typeface="Courier New"/>
              <a:buChar char="o"/>
            </a:pPr>
            <a:r>
              <a:rPr lang="en-US" sz="2800" dirty="0">
                <a:solidFill>
                  <a:srgbClr val="5F5F5F"/>
                </a:solidFill>
                <a:ea typeface="verdana"/>
              </a:rPr>
              <a:t>A willingness to expand relationships and collaborations.  </a:t>
            </a:r>
          </a:p>
          <a:p>
            <a:pPr marL="914400" lvl="1" indent="-457200">
              <a:spcAft>
                <a:spcPts val="1500"/>
              </a:spcAft>
              <a:buFont typeface="Courier New"/>
              <a:buChar char="o"/>
            </a:pPr>
            <a:r>
              <a:rPr lang="en-US" sz="2800" b="1" dirty="0">
                <a:solidFill>
                  <a:srgbClr val="5F5F5F"/>
                </a:solidFill>
                <a:ea typeface="verdana"/>
              </a:rPr>
              <a:t>Photo: </a:t>
            </a:r>
            <a:r>
              <a:rPr lang="en-US" sz="2800" dirty="0">
                <a:solidFill>
                  <a:srgbClr val="5F5F5F"/>
                </a:solidFill>
                <a:ea typeface="verdana"/>
              </a:rPr>
              <a:t>Gays Mills Leadership Team meeting with </a:t>
            </a:r>
            <a:r>
              <a:rPr lang="en-US" sz="2800" dirty="0" err="1">
                <a:solidFill>
                  <a:srgbClr val="5F5F5F"/>
                </a:solidFill>
                <a:ea typeface="verdana"/>
              </a:rPr>
              <a:t>Vierbicher</a:t>
            </a:r>
            <a:r>
              <a:rPr lang="en-US" sz="2800" dirty="0">
                <a:solidFill>
                  <a:srgbClr val="5F5F5F"/>
                </a:solidFill>
                <a:ea typeface="verdana"/>
              </a:rPr>
              <a:t> Consulting for a status update</a:t>
            </a:r>
          </a:p>
        </p:txBody>
      </p:sp>
      <p:sp>
        <p:nvSpPr>
          <p:cNvPr id="7" name="Text Placeholder 1">
            <a:extLst>
              <a:ext uri="{FF2B5EF4-FFF2-40B4-BE49-F238E27FC236}">
                <a16:creationId xmlns:a16="http://schemas.microsoft.com/office/drawing/2014/main" id="{3337CC2A-4924-239A-8FBE-AE71FF46C021}"/>
              </a:ext>
            </a:extLst>
          </p:cNvPr>
          <p:cNvSpPr txBox="1">
            <a:spLocks/>
          </p:cNvSpPr>
          <p:nvPr/>
        </p:nvSpPr>
        <p:spPr>
          <a:xfrm>
            <a:off x="2185416" y="1210673"/>
            <a:ext cx="10381359" cy="1329328"/>
          </a:xfrm>
          <a:prstGeom prst="rect">
            <a:avLst/>
          </a:prstGeom>
        </p:spPr>
        <p:txBody>
          <a:bodyPr vert="horz" lIns="91440" tIns="45720" rIns="91440" bIns="45720" rtlCol="0" anchor="t">
            <a:normAutofit/>
          </a:bodyPr>
          <a:lstStyle>
            <a:lvl1pPr marL="0" indent="0" algn="l" defTabSz="1828800" rtl="0" eaLnBrk="1" latinLnBrk="0" hangingPunct="1">
              <a:lnSpc>
                <a:spcPct val="100000"/>
              </a:lnSpc>
              <a:spcBef>
                <a:spcPts val="0"/>
              </a:spcBef>
              <a:spcAft>
                <a:spcPts val="1200"/>
              </a:spcAft>
              <a:buClr>
                <a:schemeClr val="tx2"/>
              </a:buClr>
              <a:buFont typeface="Arial" panose="020B0604020202020204" pitchFamily="34" charset="0"/>
              <a:buNone/>
              <a:defRPr sz="7200" b="0" i="0" kern="1200">
                <a:solidFill>
                  <a:srgbClr val="030121"/>
                </a:solidFill>
                <a:latin typeface="+mj-lt"/>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2pPr>
            <a:lvl3pPr marL="22860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3pPr>
            <a:lvl4pPr marL="32004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4pPr>
            <a:lvl5pPr marL="41148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6700" b="1" dirty="0">
                <a:solidFill>
                  <a:srgbClr val="630042"/>
                </a:solidFill>
                <a:ea typeface="verdana"/>
                <a:cs typeface="Arial"/>
              </a:rPr>
              <a:t>Commitment</a:t>
            </a:r>
            <a:endParaRPr lang="en-US" sz="6700" b="1" dirty="0">
              <a:solidFill>
                <a:srgbClr val="630042"/>
              </a:solidFill>
              <a:ea typeface="verdana"/>
            </a:endParaRPr>
          </a:p>
        </p:txBody>
      </p:sp>
    </p:spTree>
    <p:extLst>
      <p:ext uri="{BB962C8B-B14F-4D97-AF65-F5344CB8AC3E}">
        <p14:creationId xmlns:p14="http://schemas.microsoft.com/office/powerpoint/2010/main" val="174872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people with text&#10;&#10;AI-generated content may be incorrect.">
            <a:extLst>
              <a:ext uri="{FF2B5EF4-FFF2-40B4-BE49-F238E27FC236}">
                <a16:creationId xmlns:a16="http://schemas.microsoft.com/office/drawing/2014/main" id="{8683336E-5EC4-6F68-94BC-093B2934880A}"/>
              </a:ext>
            </a:extLst>
          </p:cNvPr>
          <p:cNvPicPr>
            <a:picLocks noChangeAspect="1"/>
          </p:cNvPicPr>
          <p:nvPr/>
        </p:nvPicPr>
        <p:blipFill>
          <a:blip r:embed="rId2"/>
          <a:stretch>
            <a:fillRect/>
          </a:stretch>
        </p:blipFill>
        <p:spPr>
          <a:xfrm>
            <a:off x="1587" y="0"/>
            <a:ext cx="24384000" cy="13716000"/>
          </a:xfrm>
          <a:prstGeom prst="rect">
            <a:avLst/>
          </a:prstGeom>
        </p:spPr>
      </p:pic>
    </p:spTree>
    <p:extLst>
      <p:ext uri="{BB962C8B-B14F-4D97-AF65-F5344CB8AC3E}">
        <p14:creationId xmlns:p14="http://schemas.microsoft.com/office/powerpoint/2010/main" val="310248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B4B961-18BA-46B6-FF1F-38E8D70731D0}"/>
              </a:ext>
            </a:extLst>
          </p:cNvPr>
          <p:cNvSpPr>
            <a:spLocks noGrp="1"/>
          </p:cNvSpPr>
          <p:nvPr>
            <p:ph sz="quarter" idx="11"/>
          </p:nvPr>
        </p:nvSpPr>
        <p:spPr>
          <a:xfrm>
            <a:off x="1811557" y="606726"/>
            <a:ext cx="21998702" cy="11585274"/>
          </a:xfrm>
        </p:spPr>
        <p:txBody>
          <a:bodyPr vert="horz" lIns="91440" tIns="45720" rIns="91440" bIns="45720" rtlCol="0" anchor="t">
            <a:normAutofit/>
          </a:bodyPr>
          <a:lstStyle/>
          <a:p>
            <a:pPr marL="0" indent="0">
              <a:buNone/>
            </a:pPr>
            <a:r>
              <a:rPr lang="en-US" sz="6700" b="1" dirty="0">
                <a:solidFill>
                  <a:srgbClr val="630042"/>
                </a:solidFill>
                <a:ea typeface="verdana"/>
                <a:cs typeface="Arial"/>
              </a:rPr>
              <a:t>Application Timeline</a:t>
            </a:r>
            <a:endParaRPr lang="en-US" sz="6700" b="1" dirty="0">
              <a:solidFill>
                <a:srgbClr val="630042"/>
              </a:solidFill>
              <a:ea typeface="verdana"/>
            </a:endParaRPr>
          </a:p>
          <a:p>
            <a:pPr marL="17145" lvl="1" indent="669925">
              <a:spcBef>
                <a:spcPts val="2000"/>
              </a:spcBef>
              <a:buClr>
                <a:srgbClr val="630042"/>
              </a:buClr>
              <a:buBlip>
                <a:blip r:embed="rId2"/>
              </a:buBlip>
            </a:pPr>
            <a:r>
              <a:rPr lang="en-US" sz="4000" dirty="0">
                <a:ea typeface="verdana"/>
                <a:cs typeface="Arial"/>
              </a:rPr>
              <a:t>Community Interest Form </a:t>
            </a:r>
            <a:r>
              <a:rPr lang="en-US" sz="4000" u="sng" dirty="0">
                <a:ea typeface="verdana"/>
                <a:cs typeface="Arial"/>
              </a:rPr>
              <a:t>and</a:t>
            </a:r>
            <a:r>
              <a:rPr lang="en-US" sz="4000" dirty="0">
                <a:ea typeface="verdana"/>
                <a:cs typeface="Arial"/>
              </a:rPr>
              <a:t> Attachments Due: </a:t>
            </a:r>
            <a:r>
              <a:rPr lang="en-US" sz="4000" b="1" dirty="0">
                <a:ea typeface="verdana"/>
                <a:cs typeface="Arial"/>
              </a:rPr>
              <a:t>Nov. 13th, 5:00pm</a:t>
            </a:r>
            <a:endParaRPr lang="en-US" sz="4000" b="1" i="1" dirty="0">
              <a:ea typeface="verdana"/>
              <a:cs typeface="Arial"/>
            </a:endParaRPr>
          </a:p>
          <a:p>
            <a:pPr marL="17145" lvl="1" indent="439420" algn="ctr">
              <a:buNone/>
            </a:pPr>
            <a:r>
              <a:rPr lang="en-US" sz="4000" i="1" dirty="0">
                <a:ea typeface="verdana"/>
                <a:cs typeface="Arial"/>
              </a:rPr>
              <a:t>Selection notifications will be made by Dec. 31st </a:t>
            </a:r>
            <a:endParaRPr lang="en-US" sz="4000" i="1" dirty="0">
              <a:ea typeface="verdana"/>
            </a:endParaRPr>
          </a:p>
          <a:p>
            <a:pPr marL="17145" lvl="1" indent="439420">
              <a:buClr>
                <a:srgbClr val="630042"/>
              </a:buClr>
              <a:buFont typeface="Courier New"/>
              <a:buChar char="o"/>
            </a:pPr>
            <a:endParaRPr lang="en-US" sz="4000">
              <a:ea typeface="verdana"/>
            </a:endParaRPr>
          </a:p>
          <a:p>
            <a:pPr marL="687070" lvl="1" indent="0">
              <a:buClr>
                <a:srgbClr val="630042"/>
              </a:buClr>
              <a:buNone/>
            </a:pPr>
            <a:r>
              <a:rPr lang="en-US" sz="4800" b="1" dirty="0">
                <a:solidFill>
                  <a:srgbClr val="630042"/>
                </a:solidFill>
                <a:ea typeface="verdana"/>
                <a:cs typeface="Arial"/>
              </a:rPr>
              <a:t>What to expect if you are selected:</a:t>
            </a:r>
            <a:endParaRPr lang="en-US" sz="4000" dirty="0">
              <a:ea typeface="verdana"/>
            </a:endParaRPr>
          </a:p>
          <a:p>
            <a:pPr marL="687070" lvl="1" indent="0">
              <a:buNone/>
            </a:pPr>
            <a:r>
              <a:rPr lang="en-US" sz="4000" b="1" dirty="0">
                <a:ea typeface="verdana"/>
                <a:cs typeface="Arial"/>
              </a:rPr>
              <a:t>Jan. 2026</a:t>
            </a:r>
            <a:r>
              <a:rPr lang="en-US" sz="4000" dirty="0">
                <a:ea typeface="verdana"/>
                <a:cs typeface="Arial"/>
              </a:rPr>
              <a:t>: Onboarding, Assessment, and Work Plan Development</a:t>
            </a:r>
            <a:endParaRPr lang="en-US" sz="4000" dirty="0">
              <a:ea typeface="verdana"/>
            </a:endParaRPr>
          </a:p>
          <a:p>
            <a:pPr marL="687070" lvl="1" indent="0">
              <a:buNone/>
            </a:pPr>
            <a:r>
              <a:rPr lang="en-US" sz="4000" b="1" dirty="0">
                <a:ea typeface="verdana"/>
                <a:cs typeface="Arial"/>
              </a:rPr>
              <a:t>Feb. 2026:</a:t>
            </a:r>
            <a:r>
              <a:rPr lang="en-US" sz="4000" dirty="0">
                <a:ea typeface="verdana"/>
                <a:cs typeface="Arial"/>
              </a:rPr>
              <a:t> Priority projects identified and work plan finalized. </a:t>
            </a:r>
          </a:p>
          <a:p>
            <a:pPr marL="687070" lvl="1" indent="0">
              <a:buNone/>
            </a:pPr>
            <a:r>
              <a:rPr lang="en-US" sz="4000" b="1" dirty="0">
                <a:ea typeface="verdana"/>
                <a:cs typeface="Arial"/>
              </a:rPr>
              <a:t>April 1, 2026:</a:t>
            </a:r>
            <a:r>
              <a:rPr lang="en-US" sz="4000" dirty="0">
                <a:ea typeface="verdana"/>
                <a:cs typeface="Arial"/>
              </a:rPr>
              <a:t> Deadline to apply for WEDC Capacity Building Grant</a:t>
            </a:r>
            <a:endParaRPr lang="en-US" sz="4000" dirty="0">
              <a:ea typeface="verdana"/>
            </a:endParaRPr>
          </a:p>
          <a:p>
            <a:pPr marL="687070" lvl="1" indent="0">
              <a:buNone/>
            </a:pPr>
            <a:r>
              <a:rPr lang="en-US" sz="4000" b="1" dirty="0">
                <a:ea typeface="verdana"/>
                <a:cs typeface="Arial"/>
              </a:rPr>
              <a:t>April–Dec. 2026:</a:t>
            </a:r>
            <a:r>
              <a:rPr lang="en-US" sz="4000" dirty="0">
                <a:ea typeface="verdana"/>
                <a:cs typeface="Arial"/>
              </a:rPr>
              <a:t> Project management to implement grant and move forward key components of the work plans. Various trainings and meetings that support work plan. </a:t>
            </a:r>
            <a:r>
              <a:rPr lang="en-US" sz="4000" dirty="0">
                <a:latin typeface="Verdana"/>
                <a:ea typeface="Verdana"/>
                <a:cs typeface="Arial"/>
              </a:rPr>
              <a:t>Prepare applications for other state and federal funding when applicable.</a:t>
            </a:r>
            <a:endParaRPr lang="en-US" sz="4000" dirty="0">
              <a:ea typeface="verdana"/>
            </a:endParaRPr>
          </a:p>
          <a:p>
            <a:pPr marL="687070" lvl="1" indent="0">
              <a:buNone/>
            </a:pPr>
            <a:r>
              <a:rPr lang="en-US" sz="4000" b="1" dirty="0">
                <a:ea typeface="verdana"/>
                <a:cs typeface="Arial"/>
              </a:rPr>
              <a:t>Dec. 2026</a:t>
            </a:r>
            <a:r>
              <a:rPr lang="en-US" sz="4000" dirty="0">
                <a:ea typeface="verdana"/>
                <a:cs typeface="Arial"/>
              </a:rPr>
              <a:t>: Community debrief and initiate 2027 work planning process</a:t>
            </a:r>
            <a:endParaRPr lang="en-US" sz="4000" dirty="0">
              <a:ea typeface="verdana"/>
            </a:endParaRPr>
          </a:p>
          <a:p>
            <a:pPr marL="17145" lvl="1" indent="439420">
              <a:buNone/>
            </a:pPr>
            <a:endParaRPr lang="en-US" sz="3600">
              <a:ea typeface="verdana"/>
            </a:endParaRPr>
          </a:p>
          <a:p>
            <a:pPr marL="914400" lvl="1" indent="0">
              <a:buClr>
                <a:srgbClr val="630042"/>
              </a:buClr>
              <a:buNone/>
            </a:pPr>
            <a:endParaRPr lang="en-US" sz="3600" dirty="0">
              <a:ea typeface="verdana"/>
            </a:endParaRPr>
          </a:p>
          <a:p>
            <a:endParaRPr lang="en-US" sz="3600" dirty="0">
              <a:ea typeface="verdana"/>
            </a:endParaRPr>
          </a:p>
          <a:p>
            <a:endParaRPr lang="en-US" dirty="0">
              <a:ea typeface="verdana"/>
            </a:endParaRPr>
          </a:p>
          <a:p>
            <a:endParaRPr lang="en-US" dirty="0">
              <a:ea typeface="verdana"/>
            </a:endParaRPr>
          </a:p>
        </p:txBody>
      </p:sp>
      <p:sp>
        <p:nvSpPr>
          <p:cNvPr id="4" name="Slide Number Placeholder 3">
            <a:extLst>
              <a:ext uri="{FF2B5EF4-FFF2-40B4-BE49-F238E27FC236}">
                <a16:creationId xmlns:a16="http://schemas.microsoft.com/office/drawing/2014/main" id="{BAE25454-3D20-5A15-608F-4E9B85B298BE}"/>
              </a:ext>
            </a:extLst>
          </p:cNvPr>
          <p:cNvSpPr>
            <a:spLocks noGrp="1"/>
          </p:cNvSpPr>
          <p:nvPr>
            <p:ph type="sldNum" sz="quarter" idx="4"/>
          </p:nvPr>
        </p:nvSpPr>
        <p:spPr/>
        <p:txBody>
          <a:bodyPr/>
          <a:lstStyle/>
          <a:p>
            <a:fld id="{48F63A3B-78C7-47BE-AE5E-E10140E04643}" type="slidenum">
              <a:rPr lang="en-US" smtClean="0"/>
              <a:pPr/>
              <a:t>20</a:t>
            </a:fld>
            <a:endParaRPr lang="en-US"/>
          </a:p>
        </p:txBody>
      </p:sp>
    </p:spTree>
    <p:extLst>
      <p:ext uri="{BB962C8B-B14F-4D97-AF65-F5344CB8AC3E}">
        <p14:creationId xmlns:p14="http://schemas.microsoft.com/office/powerpoint/2010/main" val="1676915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2ECA8-CB71-24BE-6D8A-F5147D521397}"/>
              </a:ext>
            </a:extLst>
          </p:cNvPr>
          <p:cNvSpPr>
            <a:spLocks noGrp="1"/>
          </p:cNvSpPr>
          <p:nvPr>
            <p:ph type="title"/>
          </p:nvPr>
        </p:nvSpPr>
        <p:spPr/>
        <p:txBody>
          <a:bodyPr/>
          <a:lstStyle/>
          <a:p>
            <a:r>
              <a:rPr lang="en-US" b="1" dirty="0">
                <a:solidFill>
                  <a:srgbClr val="630042"/>
                </a:solidFill>
              </a:rPr>
              <a:t>Questions?</a:t>
            </a:r>
          </a:p>
        </p:txBody>
      </p:sp>
      <p:sp>
        <p:nvSpPr>
          <p:cNvPr id="4" name="Slide Number Placeholder 3">
            <a:extLst>
              <a:ext uri="{FF2B5EF4-FFF2-40B4-BE49-F238E27FC236}">
                <a16:creationId xmlns:a16="http://schemas.microsoft.com/office/drawing/2014/main" id="{99AF7F05-B1B4-1D93-1EED-B609EBA19F99}"/>
              </a:ext>
            </a:extLst>
          </p:cNvPr>
          <p:cNvSpPr>
            <a:spLocks noGrp="1"/>
          </p:cNvSpPr>
          <p:nvPr>
            <p:ph type="sldNum" sz="quarter" idx="4294967295"/>
          </p:nvPr>
        </p:nvSpPr>
        <p:spPr>
          <a:xfrm>
            <a:off x="23507700" y="12598400"/>
            <a:ext cx="879475" cy="730250"/>
          </a:xfrm>
        </p:spPr>
        <p:txBody>
          <a:bodyPr/>
          <a:lstStyle/>
          <a:p>
            <a:fld id="{48F63A3B-78C7-47BE-AE5E-E10140E04643}" type="slidenum">
              <a:rPr lang="en-US" smtClean="0"/>
              <a:pPr/>
              <a:t>21</a:t>
            </a:fld>
            <a:endParaRPr lang="en-US"/>
          </a:p>
        </p:txBody>
      </p:sp>
    </p:spTree>
    <p:extLst>
      <p:ext uri="{BB962C8B-B14F-4D97-AF65-F5344CB8AC3E}">
        <p14:creationId xmlns:p14="http://schemas.microsoft.com/office/powerpoint/2010/main" val="857456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962AE9-321C-0B68-44C2-42929CD5EECB}"/>
              </a:ext>
            </a:extLst>
          </p:cNvPr>
          <p:cNvSpPr>
            <a:spLocks noGrp="1"/>
          </p:cNvSpPr>
          <p:nvPr>
            <p:ph type="body" sz="quarter" idx="10"/>
          </p:nvPr>
        </p:nvSpPr>
        <p:spPr>
          <a:xfrm>
            <a:off x="2185416" y="827532"/>
            <a:ext cx="20762718" cy="1076044"/>
          </a:xfrm>
        </p:spPr>
        <p:txBody>
          <a:bodyPr vert="horz" lIns="91440" tIns="45720" rIns="91440" bIns="45720" rtlCol="0" anchor="t">
            <a:noAutofit/>
          </a:bodyPr>
          <a:lstStyle/>
          <a:p>
            <a:r>
              <a:rPr lang="en-US" sz="6700" b="1" dirty="0">
                <a:solidFill>
                  <a:srgbClr val="630042"/>
                </a:solidFill>
                <a:ea typeface="verdana"/>
                <a:cs typeface="Arial"/>
              </a:rPr>
              <a:t>Project-specific questions? </a:t>
            </a:r>
          </a:p>
          <a:p>
            <a:r>
              <a:rPr lang="en-US" sz="6700" b="1" dirty="0">
                <a:solidFill>
                  <a:srgbClr val="630042"/>
                </a:solidFill>
                <a:ea typeface="verdana"/>
                <a:cs typeface="Arial"/>
              </a:rPr>
              <a:t>Reach out to us!</a:t>
            </a:r>
          </a:p>
        </p:txBody>
      </p:sp>
      <p:sp>
        <p:nvSpPr>
          <p:cNvPr id="4" name="Slide Number Placeholder 3">
            <a:extLst>
              <a:ext uri="{FF2B5EF4-FFF2-40B4-BE49-F238E27FC236}">
                <a16:creationId xmlns:a16="http://schemas.microsoft.com/office/drawing/2014/main" id="{4791163A-7AD7-F25C-818C-BBB4323D3B81}"/>
              </a:ext>
            </a:extLst>
          </p:cNvPr>
          <p:cNvSpPr>
            <a:spLocks noGrp="1"/>
          </p:cNvSpPr>
          <p:nvPr>
            <p:ph type="sldNum" sz="quarter" idx="4"/>
          </p:nvPr>
        </p:nvSpPr>
        <p:spPr/>
        <p:txBody>
          <a:bodyPr/>
          <a:lstStyle/>
          <a:p>
            <a:fld id="{48F63A3B-78C7-47BE-AE5E-E10140E04643}" type="slidenum">
              <a:rPr lang="en-US" smtClean="0"/>
              <a:pPr/>
              <a:t>22</a:t>
            </a:fld>
            <a:endParaRPr lang="en-US"/>
          </a:p>
        </p:txBody>
      </p:sp>
      <p:sp>
        <p:nvSpPr>
          <p:cNvPr id="7" name="TextBox 6">
            <a:extLst>
              <a:ext uri="{FF2B5EF4-FFF2-40B4-BE49-F238E27FC236}">
                <a16:creationId xmlns:a16="http://schemas.microsoft.com/office/drawing/2014/main" id="{6D2C21A4-F6D6-B795-6454-9F9AF72FDBF8}"/>
              </a:ext>
            </a:extLst>
          </p:cNvPr>
          <p:cNvSpPr txBox="1"/>
          <p:nvPr/>
        </p:nvSpPr>
        <p:spPr>
          <a:xfrm>
            <a:off x="1985731" y="8252169"/>
            <a:ext cx="6532504" cy="2677656"/>
          </a:xfrm>
          <a:prstGeom prst="rect">
            <a:avLst/>
          </a:prstGeom>
          <a:no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b="1" dirty="0">
              <a:solidFill>
                <a:srgbClr val="5F5F5F"/>
              </a:solidFill>
              <a:ea typeface="verdana"/>
            </a:endParaRPr>
          </a:p>
          <a:p>
            <a:pPr algn="ctr"/>
            <a:r>
              <a:rPr lang="en-US" sz="2800" b="1" dirty="0">
                <a:solidFill>
                  <a:srgbClr val="630042"/>
                </a:solidFill>
                <a:ea typeface="verdana"/>
              </a:rPr>
              <a:t>Beth Haskovec</a:t>
            </a:r>
            <a:endParaRPr lang="en-US" dirty="0">
              <a:solidFill>
                <a:srgbClr val="630042"/>
              </a:solidFill>
              <a:ea typeface="verdana"/>
            </a:endParaRPr>
          </a:p>
          <a:p>
            <a:pPr algn="ctr"/>
            <a:r>
              <a:rPr lang="en-US" sz="2800" dirty="0">
                <a:solidFill>
                  <a:srgbClr val="5F5F5F"/>
                </a:solidFill>
                <a:ea typeface="verdana"/>
              </a:rPr>
              <a:t>Office of Rural Prosperity </a:t>
            </a:r>
            <a:br>
              <a:rPr lang="en-US" sz="2800" dirty="0">
                <a:solidFill>
                  <a:srgbClr val="5F5F5F"/>
                </a:solidFill>
                <a:ea typeface="verdana"/>
              </a:rPr>
            </a:br>
            <a:r>
              <a:rPr lang="en-US" sz="2800" dirty="0">
                <a:solidFill>
                  <a:srgbClr val="5F5F5F"/>
                </a:solidFill>
                <a:ea typeface="verdana"/>
              </a:rPr>
              <a:t>Senior Director</a:t>
            </a:r>
            <a:endParaRPr lang="en-US" dirty="0">
              <a:solidFill>
                <a:srgbClr val="5F5F5F"/>
              </a:solidFill>
              <a:ea typeface="verdana"/>
            </a:endParaRPr>
          </a:p>
          <a:p>
            <a:pPr algn="ctr"/>
            <a:r>
              <a:rPr lang="en-US" sz="2800" dirty="0">
                <a:solidFill>
                  <a:srgbClr val="5F5F5F"/>
                </a:solidFill>
                <a:ea typeface="verdana"/>
                <a:hlinkClick r:id="rId2">
                  <a:extLst>
                    <a:ext uri="{A12FA001-AC4F-418D-AE19-62706E023703}">
                      <ahyp:hlinkClr xmlns:ahyp="http://schemas.microsoft.com/office/drawing/2018/hyperlinkcolor" val="tx"/>
                    </a:ext>
                  </a:extLst>
                </a:hlinkClick>
              </a:rPr>
              <a:t>Beth.Haskovec@wedc.org</a:t>
            </a:r>
          </a:p>
          <a:p>
            <a:pPr algn="ctr"/>
            <a:endParaRPr lang="en-US" sz="2800" dirty="0">
              <a:solidFill>
                <a:srgbClr val="5F5F5F"/>
              </a:solidFill>
              <a:ea typeface="verdana"/>
            </a:endParaRPr>
          </a:p>
        </p:txBody>
      </p:sp>
      <p:pic>
        <p:nvPicPr>
          <p:cNvPr id="1026" name="Picture 2">
            <a:extLst>
              <a:ext uri="{FF2B5EF4-FFF2-40B4-BE49-F238E27FC236}">
                <a16:creationId xmlns:a16="http://schemas.microsoft.com/office/drawing/2014/main" id="{2CF4CE98-8D7C-01F9-27B3-14236D907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313" y="3965920"/>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ul O'Connor">
            <a:extLst>
              <a:ext uri="{FF2B5EF4-FFF2-40B4-BE49-F238E27FC236}">
                <a16:creationId xmlns:a16="http://schemas.microsoft.com/office/drawing/2014/main" id="{2BB0A4A8-6F64-B93D-060F-0D323F90F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61023" y="3965920"/>
            <a:ext cx="428625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th Haskovec">
            <a:extLst>
              <a:ext uri="{FF2B5EF4-FFF2-40B4-BE49-F238E27FC236}">
                <a16:creationId xmlns:a16="http://schemas.microsoft.com/office/drawing/2014/main" id="{DB1397E5-74CB-AE6B-C37F-B1227BD1AA2D}"/>
              </a:ext>
            </a:extLst>
          </p:cNvPr>
          <p:cNvPicPr>
            <a:picLocks noGrp="1" noChangeAspect="1" noChangeArrowheads="1"/>
          </p:cNvPicPr>
          <p:nvPr>
            <p:ph sz="quarter" idx="11"/>
          </p:nvPr>
        </p:nvPicPr>
        <p:blipFill>
          <a:blip r:embed="rId5">
            <a:extLst>
              <a:ext uri="{28A0092B-C50C-407E-A947-70E740481C1C}">
                <a14:useLocalDpi xmlns:a14="http://schemas.microsoft.com/office/drawing/2010/main" val="0"/>
              </a:ext>
            </a:extLst>
          </a:blip>
          <a:srcRect/>
          <a:stretch>
            <a:fillRect/>
          </a:stretch>
        </p:blipFill>
        <p:spPr bwMode="auto">
          <a:xfrm>
            <a:off x="3108859" y="3965920"/>
            <a:ext cx="4286249" cy="42862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A80507C-8B6C-B74A-F1C2-81D740537ABC}"/>
              </a:ext>
            </a:extLst>
          </p:cNvPr>
          <p:cNvSpPr txBox="1"/>
          <p:nvPr/>
        </p:nvSpPr>
        <p:spPr>
          <a:xfrm>
            <a:off x="9498466" y="8252169"/>
            <a:ext cx="6251944" cy="2523768"/>
          </a:xfrm>
          <a:prstGeom prst="rect">
            <a:avLst/>
          </a:prstGeom>
          <a:noFill/>
          <a:ln w="57150">
            <a:noFill/>
          </a:ln>
        </p:spPr>
        <p:txBody>
          <a:bodyPr wrap="square" rtlCol="0">
            <a:spAutoFit/>
          </a:bodyPr>
          <a:lstStyle/>
          <a:p>
            <a:pPr algn="ctr"/>
            <a:endParaRPr lang="en-US" sz="2800" b="1" dirty="0">
              <a:solidFill>
                <a:srgbClr val="5F5F5F"/>
              </a:solidFill>
            </a:endParaRPr>
          </a:p>
          <a:p>
            <a:pPr algn="ctr"/>
            <a:r>
              <a:rPr lang="en-US" sz="2800" b="1" dirty="0">
                <a:solidFill>
                  <a:srgbClr val="630042"/>
                </a:solidFill>
              </a:rPr>
              <a:t>James Cleveland</a:t>
            </a:r>
          </a:p>
          <a:p>
            <a:pPr algn="ctr"/>
            <a:r>
              <a:rPr lang="en-US" sz="2800" dirty="0">
                <a:solidFill>
                  <a:srgbClr val="5F5F5F"/>
                </a:solidFill>
              </a:rPr>
              <a:t>Rural Development Specialist</a:t>
            </a:r>
          </a:p>
          <a:p>
            <a:pPr algn="ctr"/>
            <a:r>
              <a:rPr lang="en-US" sz="2800" dirty="0">
                <a:solidFill>
                  <a:srgbClr val="5F5F5F"/>
                </a:solidFill>
                <a:hlinkClick r:id="rId6">
                  <a:extLst>
                    <a:ext uri="{A12FA001-AC4F-418D-AE19-62706E023703}">
                      <ahyp:hlinkClr xmlns:ahyp="http://schemas.microsoft.com/office/drawing/2018/hyperlinkcolor" val="tx"/>
                    </a:ext>
                  </a:extLst>
                </a:hlinkClick>
              </a:rPr>
              <a:t>James.cleveland@wedc.org</a:t>
            </a:r>
            <a:endParaRPr lang="en-US" sz="2800" dirty="0">
              <a:solidFill>
                <a:srgbClr val="5F5F5F"/>
              </a:solidFill>
            </a:endParaRPr>
          </a:p>
          <a:p>
            <a:pPr algn="ctr"/>
            <a:endParaRPr lang="en-US" sz="2800" dirty="0">
              <a:solidFill>
                <a:srgbClr val="5F5F5F"/>
              </a:solidFill>
            </a:endParaRPr>
          </a:p>
          <a:p>
            <a:pPr algn="ctr"/>
            <a:endParaRPr lang="en-US" dirty="0">
              <a:solidFill>
                <a:srgbClr val="5F5F5F"/>
              </a:solidFill>
            </a:endParaRPr>
          </a:p>
        </p:txBody>
      </p:sp>
      <p:sp>
        <p:nvSpPr>
          <p:cNvPr id="13" name="TextBox 12">
            <a:extLst>
              <a:ext uri="{FF2B5EF4-FFF2-40B4-BE49-F238E27FC236}">
                <a16:creationId xmlns:a16="http://schemas.microsoft.com/office/drawing/2014/main" id="{4BB2F107-A682-EA5E-6220-05D99134FD9D}"/>
              </a:ext>
            </a:extLst>
          </p:cNvPr>
          <p:cNvSpPr txBox="1"/>
          <p:nvPr/>
        </p:nvSpPr>
        <p:spPr>
          <a:xfrm>
            <a:off x="17075888" y="8252169"/>
            <a:ext cx="5656521" cy="2523768"/>
          </a:xfrm>
          <a:prstGeom prst="rect">
            <a:avLst/>
          </a:prstGeom>
          <a:noFill/>
          <a:ln w="57150">
            <a:noFill/>
          </a:ln>
        </p:spPr>
        <p:txBody>
          <a:bodyPr wrap="square" rtlCol="0">
            <a:spAutoFit/>
          </a:bodyPr>
          <a:lstStyle/>
          <a:p>
            <a:pPr algn="ctr"/>
            <a:endParaRPr lang="en-US" sz="2800" b="1" dirty="0">
              <a:solidFill>
                <a:srgbClr val="5F5F5F"/>
              </a:solidFill>
            </a:endParaRPr>
          </a:p>
          <a:p>
            <a:pPr algn="ctr"/>
            <a:r>
              <a:rPr lang="en-US" sz="2800" b="1" dirty="0">
                <a:solidFill>
                  <a:srgbClr val="630042"/>
                </a:solidFill>
              </a:rPr>
              <a:t>Paul O’Connor</a:t>
            </a:r>
          </a:p>
          <a:p>
            <a:pPr algn="ctr"/>
            <a:r>
              <a:rPr lang="en-US" sz="2800" dirty="0">
                <a:solidFill>
                  <a:srgbClr val="5F5F5F"/>
                </a:solidFill>
              </a:rPr>
              <a:t>Rural Development Specialist</a:t>
            </a:r>
          </a:p>
          <a:p>
            <a:pPr algn="ctr"/>
            <a:r>
              <a:rPr lang="en-US" sz="2800" dirty="0">
                <a:solidFill>
                  <a:srgbClr val="5F5F5F"/>
                </a:solidFill>
                <a:hlinkClick r:id="rId7">
                  <a:extLst>
                    <a:ext uri="{A12FA001-AC4F-418D-AE19-62706E023703}">
                      <ahyp:hlinkClr xmlns:ahyp="http://schemas.microsoft.com/office/drawing/2018/hyperlinkcolor" val="tx"/>
                    </a:ext>
                  </a:extLst>
                </a:hlinkClick>
              </a:rPr>
              <a:t>Paul.oconnor@wedc.org</a:t>
            </a:r>
            <a:endParaRPr lang="en-US" sz="2800" dirty="0">
              <a:solidFill>
                <a:srgbClr val="5F5F5F"/>
              </a:solidFill>
            </a:endParaRPr>
          </a:p>
          <a:p>
            <a:pPr algn="ctr"/>
            <a:endParaRPr lang="en-US" sz="2800" dirty="0">
              <a:solidFill>
                <a:srgbClr val="5F5F5F"/>
              </a:solidFill>
            </a:endParaRPr>
          </a:p>
          <a:p>
            <a:pPr algn="ctr"/>
            <a:endParaRPr lang="en-US" dirty="0">
              <a:solidFill>
                <a:srgbClr val="5F5F5F"/>
              </a:solidFill>
            </a:endParaRPr>
          </a:p>
        </p:txBody>
      </p:sp>
    </p:spTree>
    <p:extLst>
      <p:ext uri="{BB962C8B-B14F-4D97-AF65-F5344CB8AC3E}">
        <p14:creationId xmlns:p14="http://schemas.microsoft.com/office/powerpoint/2010/main" val="3635592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C642A-0C7E-0E17-6255-EED18E78A9C7}"/>
              </a:ext>
            </a:extLst>
          </p:cNvPr>
          <p:cNvSpPr>
            <a:spLocks noGrp="1"/>
          </p:cNvSpPr>
          <p:nvPr>
            <p:ph type="title"/>
          </p:nvPr>
        </p:nvSpPr>
        <p:spPr>
          <a:xfrm>
            <a:off x="1676618" y="1997366"/>
            <a:ext cx="21033938" cy="2651126"/>
          </a:xfrm>
        </p:spPr>
        <p:txBody>
          <a:bodyPr/>
          <a:lstStyle/>
          <a:p>
            <a:r>
              <a:rPr lang="en-US" b="1" dirty="0">
                <a:ea typeface="verdana"/>
                <a:cs typeface="Arial"/>
              </a:rPr>
              <a:t>Thank you!</a:t>
            </a:r>
            <a:endParaRPr lang="en-US" b="1" dirty="0">
              <a:ea typeface="verdana"/>
            </a:endParaRPr>
          </a:p>
        </p:txBody>
      </p:sp>
      <p:sp>
        <p:nvSpPr>
          <p:cNvPr id="3" name="TextBox 2">
            <a:extLst>
              <a:ext uri="{FF2B5EF4-FFF2-40B4-BE49-F238E27FC236}">
                <a16:creationId xmlns:a16="http://schemas.microsoft.com/office/drawing/2014/main" id="{265B7082-06C7-5AE2-40EE-E8743AAF93F4}"/>
              </a:ext>
            </a:extLst>
          </p:cNvPr>
          <p:cNvSpPr txBox="1"/>
          <p:nvPr/>
        </p:nvSpPr>
        <p:spPr>
          <a:xfrm>
            <a:off x="1186651" y="5893537"/>
            <a:ext cx="14062614"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dirty="0">
                <a:solidFill>
                  <a:schemeClr val="bg1"/>
                </a:solidFill>
                <a:ea typeface="verdana"/>
              </a:rPr>
              <a:t>Please remember to sign up for our newsletter for the latest updates and news for Rural Wisconsin!</a:t>
            </a:r>
            <a:endParaRPr lang="en-US" dirty="0"/>
          </a:p>
          <a:p>
            <a:pPr algn="ctr"/>
            <a:endParaRPr lang="en-US" sz="3600" dirty="0">
              <a:solidFill>
                <a:schemeClr val="bg1"/>
              </a:solidFill>
              <a:ea typeface="+mn-lt"/>
              <a:cs typeface="+mn-lt"/>
            </a:endParaRPr>
          </a:p>
          <a:p>
            <a:pPr algn="ctr"/>
            <a:r>
              <a:rPr lang="en-US" sz="3600" dirty="0" err="1">
                <a:solidFill>
                  <a:schemeClr val="bg1"/>
                </a:solidFill>
                <a:ea typeface="+mn-lt"/>
                <a:cs typeface="+mn-lt"/>
              </a:rPr>
              <a:t>ruralwi.com</a:t>
            </a:r>
            <a:r>
              <a:rPr lang="en-US" sz="3600" dirty="0">
                <a:solidFill>
                  <a:schemeClr val="bg1"/>
                </a:solidFill>
                <a:ea typeface="+mn-lt"/>
                <a:cs typeface="+mn-lt"/>
              </a:rPr>
              <a:t>/stay-connected</a:t>
            </a:r>
          </a:p>
          <a:p>
            <a:pPr algn="ctr"/>
            <a:r>
              <a:rPr lang="en-US" sz="3600" i="1" dirty="0">
                <a:solidFill>
                  <a:schemeClr val="bg1"/>
                </a:solidFill>
                <a:ea typeface="+mn-lt"/>
                <a:cs typeface="+mn-lt"/>
              </a:rPr>
              <a:t>or</a:t>
            </a:r>
          </a:p>
          <a:p>
            <a:pPr algn="ctr"/>
            <a:r>
              <a:rPr lang="en-US" sz="3600" dirty="0">
                <a:solidFill>
                  <a:schemeClr val="bg1"/>
                </a:solidFill>
                <a:ea typeface="+mn-lt"/>
                <a:cs typeface="+mn-lt"/>
              </a:rPr>
              <a:t>scan the QR code with your phone camera</a:t>
            </a:r>
            <a:endParaRPr lang="en-US" dirty="0">
              <a:solidFill>
                <a:schemeClr val="bg1"/>
              </a:solidFill>
              <a:ea typeface="verdana"/>
            </a:endParaRPr>
          </a:p>
          <a:p>
            <a:endParaRPr lang="en-US" sz="3600" dirty="0">
              <a:solidFill>
                <a:schemeClr val="bg1"/>
              </a:solidFill>
              <a:ea typeface="verdana"/>
            </a:endParaRPr>
          </a:p>
          <a:p>
            <a:endParaRPr lang="en-US" sz="3600" dirty="0">
              <a:solidFill>
                <a:schemeClr val="bg1"/>
              </a:solidFill>
              <a:ea typeface="verdana"/>
            </a:endParaRPr>
          </a:p>
        </p:txBody>
      </p:sp>
      <p:pic>
        <p:nvPicPr>
          <p:cNvPr id="7" name="Picture 6" descr="A qr code on a purple background&#10;&#10;AI-generated content may be incorrect.">
            <a:extLst>
              <a:ext uri="{FF2B5EF4-FFF2-40B4-BE49-F238E27FC236}">
                <a16:creationId xmlns:a16="http://schemas.microsoft.com/office/drawing/2014/main" id="{BD4E8763-B388-23C6-FFA0-8061154B313E}"/>
              </a:ext>
            </a:extLst>
          </p:cNvPr>
          <p:cNvPicPr>
            <a:picLocks noChangeAspect="1"/>
          </p:cNvPicPr>
          <p:nvPr/>
        </p:nvPicPr>
        <p:blipFill>
          <a:blip r:embed="rId2"/>
          <a:stretch>
            <a:fillRect/>
          </a:stretch>
        </p:blipFill>
        <p:spPr>
          <a:xfrm>
            <a:off x="16012178" y="4141694"/>
            <a:ext cx="7963506" cy="7985116"/>
          </a:xfrm>
          <a:prstGeom prst="rect">
            <a:avLst/>
          </a:prstGeom>
        </p:spPr>
      </p:pic>
    </p:spTree>
    <p:extLst>
      <p:ext uri="{BB962C8B-B14F-4D97-AF65-F5344CB8AC3E}">
        <p14:creationId xmlns:p14="http://schemas.microsoft.com/office/powerpoint/2010/main" val="74330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and white background with yellow text&#10;&#10;AI-generated content may be incorrect.">
            <a:extLst>
              <a:ext uri="{FF2B5EF4-FFF2-40B4-BE49-F238E27FC236}">
                <a16:creationId xmlns:a16="http://schemas.microsoft.com/office/drawing/2014/main" id="{083D3BC1-3B52-7860-F470-9F4581369C5D}"/>
              </a:ext>
            </a:extLst>
          </p:cNvPr>
          <p:cNvPicPr>
            <a:picLocks noChangeAspect="1"/>
          </p:cNvPicPr>
          <p:nvPr/>
        </p:nvPicPr>
        <p:blipFill>
          <a:blip r:embed="rId2"/>
          <a:stretch>
            <a:fillRect/>
          </a:stretch>
        </p:blipFill>
        <p:spPr>
          <a:xfrm>
            <a:off x="1587" y="0"/>
            <a:ext cx="24385588" cy="13716893"/>
          </a:xfrm>
          <a:prstGeom prst="rect">
            <a:avLst/>
          </a:prstGeom>
        </p:spPr>
      </p:pic>
    </p:spTree>
    <p:extLst>
      <p:ext uri="{BB962C8B-B14F-4D97-AF65-F5344CB8AC3E}">
        <p14:creationId xmlns:p14="http://schemas.microsoft.com/office/powerpoint/2010/main" val="24622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house with text&#10;&#10;AI-generated content may be incorrect.">
            <a:extLst>
              <a:ext uri="{FF2B5EF4-FFF2-40B4-BE49-F238E27FC236}">
                <a16:creationId xmlns:a16="http://schemas.microsoft.com/office/drawing/2014/main" id="{7717D07B-EAEE-B1E8-E1AB-DF82A599C4B5}"/>
              </a:ext>
            </a:extLst>
          </p:cNvPr>
          <p:cNvPicPr>
            <a:picLocks noChangeAspect="1"/>
          </p:cNvPicPr>
          <p:nvPr/>
        </p:nvPicPr>
        <p:blipFill>
          <a:blip r:embed="rId2"/>
          <a:srcRect l="23955" t="13950" r="21608"/>
          <a:stretch>
            <a:fillRect/>
          </a:stretch>
        </p:blipFill>
        <p:spPr>
          <a:xfrm>
            <a:off x="4775201" y="1913467"/>
            <a:ext cx="13275733" cy="11802533"/>
          </a:xfrm>
          <a:prstGeom prst="rect">
            <a:avLst/>
          </a:prstGeom>
        </p:spPr>
      </p:pic>
      <p:sp>
        <p:nvSpPr>
          <p:cNvPr id="6" name="Text Placeholder 1">
            <a:extLst>
              <a:ext uri="{FF2B5EF4-FFF2-40B4-BE49-F238E27FC236}">
                <a16:creationId xmlns:a16="http://schemas.microsoft.com/office/drawing/2014/main" id="{0F47BE03-1340-6A13-FFEA-9189C8E149B8}"/>
              </a:ext>
            </a:extLst>
          </p:cNvPr>
          <p:cNvSpPr>
            <a:spLocks noGrp="1"/>
          </p:cNvSpPr>
          <p:nvPr>
            <p:ph type="body" sz="quarter" idx="10"/>
          </p:nvPr>
        </p:nvSpPr>
        <p:spPr>
          <a:xfrm>
            <a:off x="1480190" y="881555"/>
            <a:ext cx="20762718" cy="1076044"/>
          </a:xfrm>
        </p:spPr>
        <p:txBody>
          <a:bodyPr vert="horz" lIns="91440" tIns="45720" rIns="91440" bIns="45720" rtlCol="0" anchor="t">
            <a:normAutofit fontScale="85000" lnSpcReduction="10000"/>
          </a:bodyPr>
          <a:lstStyle/>
          <a:p>
            <a:r>
              <a:rPr lang="en-US" b="1" dirty="0">
                <a:solidFill>
                  <a:schemeClr val="accent6">
                    <a:lumMod val="75000"/>
                  </a:schemeClr>
                </a:solidFill>
                <a:ea typeface="verdana"/>
                <a:cs typeface="Arial"/>
              </a:rPr>
              <a:t>Office of Rural Prosperity Strategic Priorities </a:t>
            </a:r>
          </a:p>
        </p:txBody>
      </p:sp>
      <p:sp>
        <p:nvSpPr>
          <p:cNvPr id="7" name="Slide Number Placeholder 3">
            <a:extLst>
              <a:ext uri="{FF2B5EF4-FFF2-40B4-BE49-F238E27FC236}">
                <a16:creationId xmlns:a16="http://schemas.microsoft.com/office/drawing/2014/main" id="{E13A2F98-6702-8343-85D2-993414F66860}"/>
              </a:ext>
            </a:extLst>
          </p:cNvPr>
          <p:cNvSpPr>
            <a:spLocks noGrp="1"/>
          </p:cNvSpPr>
          <p:nvPr>
            <p:ph type="sldNum" sz="quarter" idx="4"/>
          </p:nvPr>
        </p:nvSpPr>
        <p:spPr>
          <a:xfrm>
            <a:off x="23351669" y="12598401"/>
            <a:ext cx="879257" cy="730250"/>
          </a:xfrm>
        </p:spPr>
        <p:txBody>
          <a:bodyPr/>
          <a:lstStyle/>
          <a:p>
            <a:fld id="{48F63A3B-78C7-47BE-AE5E-E10140E04643}" type="slidenum">
              <a:rPr lang="en-US" smtClean="0"/>
              <a:pPr/>
              <a:t>4</a:t>
            </a:fld>
            <a:endParaRPr lang="en-US" dirty="0"/>
          </a:p>
        </p:txBody>
      </p:sp>
    </p:spTree>
    <p:extLst>
      <p:ext uri="{BB962C8B-B14F-4D97-AF65-F5344CB8AC3E}">
        <p14:creationId xmlns:p14="http://schemas.microsoft.com/office/powerpoint/2010/main" val="4292035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F26152-E693-1A87-EE04-055389807CA8}"/>
              </a:ext>
            </a:extLst>
          </p:cNvPr>
          <p:cNvSpPr>
            <a:spLocks noGrp="1"/>
          </p:cNvSpPr>
          <p:nvPr>
            <p:ph type="body" sz="quarter" idx="10"/>
          </p:nvPr>
        </p:nvSpPr>
        <p:spPr>
          <a:xfrm>
            <a:off x="1480190" y="881555"/>
            <a:ext cx="20762718" cy="1076044"/>
          </a:xfrm>
        </p:spPr>
        <p:txBody>
          <a:bodyPr vert="horz" lIns="91440" tIns="45720" rIns="91440" bIns="45720" rtlCol="0" anchor="t">
            <a:normAutofit fontScale="92500" lnSpcReduction="10000"/>
          </a:bodyPr>
          <a:lstStyle/>
          <a:p>
            <a:r>
              <a:rPr lang="en-US" b="1" dirty="0">
                <a:solidFill>
                  <a:schemeClr val="accent6">
                    <a:lumMod val="75000"/>
                  </a:schemeClr>
                </a:solidFill>
                <a:ea typeface="verdana"/>
                <a:cs typeface="Arial"/>
              </a:rPr>
              <a:t>Thrive Rural Wisconsin</a:t>
            </a:r>
            <a:endParaRPr lang="en-US" b="1" dirty="0">
              <a:solidFill>
                <a:schemeClr val="accent6">
                  <a:lumMod val="75000"/>
                </a:schemeClr>
              </a:solidFill>
            </a:endParaRPr>
          </a:p>
        </p:txBody>
      </p:sp>
      <p:sp>
        <p:nvSpPr>
          <p:cNvPr id="3" name="Content Placeholder 2">
            <a:extLst>
              <a:ext uri="{FF2B5EF4-FFF2-40B4-BE49-F238E27FC236}">
                <a16:creationId xmlns:a16="http://schemas.microsoft.com/office/drawing/2014/main" id="{78A1043C-3C55-B14D-D3B5-6EC5EFB6FEA5}"/>
              </a:ext>
            </a:extLst>
          </p:cNvPr>
          <p:cNvSpPr>
            <a:spLocks noGrp="1"/>
          </p:cNvSpPr>
          <p:nvPr>
            <p:ph sz="quarter" idx="11"/>
          </p:nvPr>
        </p:nvSpPr>
        <p:spPr>
          <a:xfrm>
            <a:off x="1480191" y="2795516"/>
            <a:ext cx="22258350" cy="7316672"/>
          </a:xfrm>
        </p:spPr>
        <p:txBody>
          <a:bodyPr vert="horz" lIns="91440" tIns="45720" rIns="91440" bIns="45720" rtlCol="0" anchor="t">
            <a:normAutofit/>
          </a:bodyPr>
          <a:lstStyle/>
          <a:p>
            <a:pPr marL="0" indent="0" algn="ctr">
              <a:buNone/>
            </a:pPr>
            <a:r>
              <a:rPr lang="en-US" sz="4800" b="1" dirty="0">
                <a:ea typeface="verdana"/>
                <a:cs typeface="Arial"/>
              </a:rPr>
              <a:t>Todays Agenda</a:t>
            </a:r>
            <a:r>
              <a:rPr lang="en-US" sz="4400" b="1" dirty="0">
                <a:ea typeface="verdana"/>
                <a:cs typeface="Arial"/>
              </a:rPr>
              <a:t> </a:t>
            </a:r>
            <a:endParaRPr lang="en-US" sz="4800" b="1" dirty="0">
              <a:ea typeface="verdana"/>
            </a:endParaRPr>
          </a:p>
          <a:p>
            <a:pPr marL="0" indent="0" algn="ctr">
              <a:buNone/>
            </a:pPr>
            <a:endParaRPr lang="en-US" sz="4400" dirty="0">
              <a:ea typeface="verdana"/>
              <a:cs typeface="Arial"/>
            </a:endParaRPr>
          </a:p>
          <a:p>
            <a:pPr marL="0" indent="0" algn="ctr">
              <a:buNone/>
            </a:pPr>
            <a:r>
              <a:rPr lang="en-US" sz="4400" dirty="0">
                <a:ea typeface="verdana"/>
                <a:cs typeface="Arial"/>
              </a:rPr>
              <a:t>40 minutes presentation on Thrive Rural Wisconsin </a:t>
            </a:r>
          </a:p>
          <a:p>
            <a:pPr marL="0" indent="0" algn="ctr">
              <a:buNone/>
            </a:pPr>
            <a:r>
              <a:rPr lang="en-US" sz="3600" i="1" dirty="0">
                <a:ea typeface="verdana"/>
                <a:cs typeface="Arial"/>
              </a:rPr>
              <a:t>Program information</a:t>
            </a:r>
          </a:p>
          <a:p>
            <a:pPr marL="0" indent="0" algn="ctr">
              <a:buNone/>
            </a:pPr>
            <a:r>
              <a:rPr lang="en-US" sz="3600" i="1" dirty="0">
                <a:ea typeface="verdana"/>
                <a:cs typeface="Arial"/>
              </a:rPr>
              <a:t>Eligibility and submission process</a:t>
            </a:r>
          </a:p>
          <a:p>
            <a:pPr marL="0" indent="0" algn="ctr">
              <a:buNone/>
            </a:pPr>
            <a:r>
              <a:rPr lang="en-US" sz="3600" i="1" dirty="0">
                <a:ea typeface="verdana"/>
                <a:cs typeface="Arial"/>
              </a:rPr>
              <a:t>Technical and Financial Assistance information</a:t>
            </a:r>
          </a:p>
          <a:p>
            <a:pPr marL="0" indent="0" algn="ctr">
              <a:buNone/>
            </a:pPr>
            <a:endParaRPr lang="en-US" sz="4400" i="1" dirty="0">
              <a:ea typeface="verdana"/>
              <a:cs typeface="Arial"/>
            </a:endParaRPr>
          </a:p>
          <a:p>
            <a:pPr marL="0" indent="0" algn="ctr">
              <a:buNone/>
            </a:pPr>
            <a:r>
              <a:rPr lang="en-US" sz="4400" dirty="0">
                <a:ea typeface="verdana"/>
                <a:cs typeface="Arial"/>
              </a:rPr>
              <a:t>20 minutes Question and Answer</a:t>
            </a:r>
          </a:p>
          <a:p>
            <a:pPr marL="0" indent="0" algn="ctr">
              <a:buNone/>
            </a:pPr>
            <a:r>
              <a:rPr lang="en-US" sz="3600" i="1" dirty="0">
                <a:ea typeface="verdana"/>
                <a:cs typeface="Arial"/>
              </a:rPr>
              <a:t>During the presentation you may type your questions in the chat</a:t>
            </a:r>
          </a:p>
        </p:txBody>
      </p:sp>
      <p:sp>
        <p:nvSpPr>
          <p:cNvPr id="4" name="Slide Number Placeholder 3">
            <a:extLst>
              <a:ext uri="{FF2B5EF4-FFF2-40B4-BE49-F238E27FC236}">
                <a16:creationId xmlns:a16="http://schemas.microsoft.com/office/drawing/2014/main" id="{62D131D5-E1C4-9948-C6E8-ADDA9245E4EF}"/>
              </a:ext>
            </a:extLst>
          </p:cNvPr>
          <p:cNvSpPr>
            <a:spLocks noGrp="1"/>
          </p:cNvSpPr>
          <p:nvPr>
            <p:ph type="sldNum" sz="quarter" idx="4"/>
          </p:nvPr>
        </p:nvSpPr>
        <p:spPr/>
        <p:txBody>
          <a:bodyPr/>
          <a:lstStyle/>
          <a:p>
            <a:fld id="{48F63A3B-78C7-47BE-AE5E-E10140E04643}" type="slidenum">
              <a:rPr lang="en-US" smtClean="0"/>
              <a:pPr/>
              <a:t>5</a:t>
            </a:fld>
            <a:endParaRPr lang="en-US" dirty="0"/>
          </a:p>
        </p:txBody>
      </p:sp>
    </p:spTree>
    <p:extLst>
      <p:ext uri="{BB962C8B-B14F-4D97-AF65-F5344CB8AC3E}">
        <p14:creationId xmlns:p14="http://schemas.microsoft.com/office/powerpoint/2010/main" val="172306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2F071-7088-1C15-FD0F-E2A621C9F73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01F52E-8773-6EE5-43D8-877D9B295201}"/>
              </a:ext>
            </a:extLst>
          </p:cNvPr>
          <p:cNvSpPr>
            <a:spLocks noGrp="1"/>
          </p:cNvSpPr>
          <p:nvPr>
            <p:ph type="body" sz="quarter" idx="10"/>
          </p:nvPr>
        </p:nvSpPr>
        <p:spPr>
          <a:xfrm>
            <a:off x="1480190" y="881555"/>
            <a:ext cx="20762718" cy="1076044"/>
          </a:xfrm>
        </p:spPr>
        <p:txBody>
          <a:bodyPr vert="horz" lIns="91440" tIns="45720" rIns="91440" bIns="45720" rtlCol="0" anchor="t">
            <a:normAutofit fontScale="92500" lnSpcReduction="10000"/>
          </a:bodyPr>
          <a:lstStyle/>
          <a:p>
            <a:r>
              <a:rPr lang="en-US" b="1" dirty="0">
                <a:solidFill>
                  <a:schemeClr val="accent6">
                    <a:lumMod val="75000"/>
                  </a:schemeClr>
                </a:solidFill>
                <a:ea typeface="verdana"/>
                <a:cs typeface="Arial"/>
              </a:rPr>
              <a:t>Thrive Rural Wisconsin</a:t>
            </a:r>
            <a:endParaRPr lang="en-US" b="1" dirty="0">
              <a:solidFill>
                <a:schemeClr val="accent6">
                  <a:lumMod val="75000"/>
                </a:schemeClr>
              </a:solidFill>
            </a:endParaRPr>
          </a:p>
        </p:txBody>
      </p:sp>
      <p:sp>
        <p:nvSpPr>
          <p:cNvPr id="3" name="Content Placeholder 2">
            <a:extLst>
              <a:ext uri="{FF2B5EF4-FFF2-40B4-BE49-F238E27FC236}">
                <a16:creationId xmlns:a16="http://schemas.microsoft.com/office/drawing/2014/main" id="{1B6B52E5-F4F5-C99C-46F9-11C47A78E388}"/>
              </a:ext>
            </a:extLst>
          </p:cNvPr>
          <p:cNvSpPr>
            <a:spLocks noGrp="1"/>
          </p:cNvSpPr>
          <p:nvPr>
            <p:ph sz="quarter" idx="11"/>
          </p:nvPr>
        </p:nvSpPr>
        <p:spPr>
          <a:xfrm>
            <a:off x="1480191" y="2795516"/>
            <a:ext cx="21433596" cy="10402868"/>
          </a:xfrm>
        </p:spPr>
        <p:txBody>
          <a:bodyPr vert="horz" lIns="91440" tIns="45720" rIns="91440" bIns="45720" rtlCol="0" anchor="t">
            <a:normAutofit/>
          </a:bodyPr>
          <a:lstStyle/>
          <a:p>
            <a:pPr marL="750888" indent="-750888"/>
            <a:r>
              <a:rPr lang="en-US" sz="4800" dirty="0">
                <a:latin typeface="Verdana"/>
                <a:ea typeface="verdana"/>
                <a:cs typeface="Arial"/>
              </a:rPr>
              <a:t>Thrive Rural Wisconsin program brings </a:t>
            </a:r>
            <a:r>
              <a:rPr lang="en-US" sz="4800" b="1" dirty="0">
                <a:latin typeface="Verdana"/>
                <a:ea typeface="verdana"/>
                <a:cs typeface="Arial"/>
              </a:rPr>
              <a:t>project management, financial support, and technical assistance</a:t>
            </a:r>
            <a:r>
              <a:rPr lang="en-US" sz="4800" dirty="0">
                <a:latin typeface="Verdana"/>
                <a:ea typeface="verdana"/>
                <a:cs typeface="Arial"/>
              </a:rPr>
              <a:t> to advance </a:t>
            </a:r>
            <a:r>
              <a:rPr lang="en-US" sz="4800" b="1" dirty="0">
                <a:latin typeface="Verdana"/>
                <a:ea typeface="verdana"/>
                <a:cs typeface="Arial"/>
              </a:rPr>
              <a:t>local and regional initiatives </a:t>
            </a:r>
            <a:r>
              <a:rPr lang="en-US" sz="4800" dirty="0">
                <a:latin typeface="Verdana"/>
                <a:ea typeface="verdana"/>
                <a:cs typeface="Arial"/>
              </a:rPr>
              <a:t>and connects them to the resources they need to be successful.</a:t>
            </a:r>
            <a:r>
              <a:rPr lang="en-US" sz="4800" b="1" dirty="0">
                <a:latin typeface="Verdana"/>
                <a:ea typeface="verdana"/>
                <a:cs typeface="Arial"/>
              </a:rPr>
              <a:t> </a:t>
            </a:r>
            <a:endParaRPr lang="en-US" dirty="0">
              <a:latin typeface="Verdana"/>
            </a:endParaRPr>
          </a:p>
          <a:p>
            <a:pPr marL="750888" indent="-750888">
              <a:buChar char="•"/>
            </a:pPr>
            <a:endParaRPr lang="en-US" dirty="0">
              <a:ea typeface="verdana"/>
              <a:cs typeface="Arial"/>
            </a:endParaRPr>
          </a:p>
          <a:p>
            <a:pPr marL="750888" indent="-750888"/>
            <a:r>
              <a:rPr lang="en-US" sz="4800" dirty="0">
                <a:ea typeface="verdana"/>
                <a:cs typeface="Arial"/>
              </a:rPr>
              <a:t>Opportunity to build collaboration between local economic development partners to achieve common goals. </a:t>
            </a:r>
            <a:endParaRPr lang="en-US" sz="4800" dirty="0">
              <a:ea typeface="verdana"/>
            </a:endParaRPr>
          </a:p>
          <a:p>
            <a:pPr marL="750888" indent="-750888"/>
            <a:endParaRPr lang="en-US" sz="4800" dirty="0">
              <a:ea typeface="verdana"/>
              <a:cs typeface="Arial"/>
            </a:endParaRPr>
          </a:p>
          <a:p>
            <a:pPr marL="750888" indent="-750888"/>
            <a:r>
              <a:rPr lang="en-US" sz="4800" dirty="0">
                <a:ea typeface="verdana"/>
                <a:cs typeface="Arial"/>
              </a:rPr>
              <a:t>Strengthen financial and organizational policies and procedures to accept and report on state &amp; federal funding. </a:t>
            </a:r>
          </a:p>
        </p:txBody>
      </p:sp>
      <p:sp>
        <p:nvSpPr>
          <p:cNvPr id="4" name="Slide Number Placeholder 3">
            <a:extLst>
              <a:ext uri="{FF2B5EF4-FFF2-40B4-BE49-F238E27FC236}">
                <a16:creationId xmlns:a16="http://schemas.microsoft.com/office/drawing/2014/main" id="{79CBA645-2F6B-ED8F-12B7-D5049EFEA2BE}"/>
              </a:ext>
            </a:extLst>
          </p:cNvPr>
          <p:cNvSpPr>
            <a:spLocks noGrp="1"/>
          </p:cNvSpPr>
          <p:nvPr>
            <p:ph type="sldNum" sz="quarter" idx="4"/>
          </p:nvPr>
        </p:nvSpPr>
        <p:spPr/>
        <p:txBody>
          <a:bodyPr/>
          <a:lstStyle/>
          <a:p>
            <a:fld id="{48F63A3B-78C7-47BE-AE5E-E10140E04643}" type="slidenum">
              <a:rPr lang="en-US" smtClean="0"/>
              <a:pPr/>
              <a:t>6</a:t>
            </a:fld>
            <a:endParaRPr lang="en-US"/>
          </a:p>
        </p:txBody>
      </p:sp>
    </p:spTree>
    <p:extLst>
      <p:ext uri="{BB962C8B-B14F-4D97-AF65-F5344CB8AC3E}">
        <p14:creationId xmlns:p14="http://schemas.microsoft.com/office/powerpoint/2010/main" val="3956973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A80397-7649-F43E-6CE0-1DB9441E6439}"/>
              </a:ext>
            </a:extLst>
          </p:cNvPr>
          <p:cNvSpPr>
            <a:spLocks noGrp="1"/>
          </p:cNvSpPr>
          <p:nvPr>
            <p:ph sz="quarter" idx="11"/>
          </p:nvPr>
        </p:nvSpPr>
        <p:spPr>
          <a:xfrm>
            <a:off x="1586253" y="2711222"/>
            <a:ext cx="20728371" cy="9438944"/>
          </a:xfrm>
        </p:spPr>
        <p:txBody>
          <a:bodyPr vert="horz" lIns="91440" tIns="45720" rIns="91440" bIns="45720" rtlCol="0" anchor="t">
            <a:noAutofit/>
          </a:bodyPr>
          <a:lstStyle/>
          <a:p>
            <a:pPr marL="584200" indent="-584200"/>
            <a:r>
              <a:rPr lang="en-US" sz="4400" dirty="0">
                <a:ea typeface="+mn-lt"/>
                <a:cs typeface="+mn-lt"/>
              </a:rPr>
              <a:t>County economic development organizations</a:t>
            </a:r>
            <a:endParaRPr lang="en-US" sz="4400" dirty="0">
              <a:ea typeface="+mn-lt"/>
            </a:endParaRPr>
          </a:p>
          <a:p>
            <a:pPr marL="584200" indent="-584200"/>
            <a:r>
              <a:rPr lang="en-US" sz="4400" dirty="0">
                <a:ea typeface="+mn-lt"/>
                <a:cs typeface="+mn-lt"/>
              </a:rPr>
              <a:t>Nonprofits</a:t>
            </a:r>
            <a:endParaRPr lang="en-US" sz="4400" dirty="0">
              <a:ea typeface="+mn-lt"/>
            </a:endParaRPr>
          </a:p>
          <a:p>
            <a:pPr marL="584200" indent="-584200"/>
            <a:r>
              <a:rPr lang="en-US" sz="4400" dirty="0">
                <a:ea typeface="+mn-lt"/>
                <a:cs typeface="+mn-lt"/>
              </a:rPr>
              <a:t>Tribal organizations</a:t>
            </a:r>
            <a:endParaRPr lang="en-US" sz="4400" dirty="0">
              <a:ea typeface="+mn-lt"/>
            </a:endParaRPr>
          </a:p>
          <a:p>
            <a:pPr marL="584200" indent="-584200">
              <a:buNone/>
            </a:pPr>
            <a:endParaRPr lang="en-US" sz="4400" dirty="0">
              <a:ea typeface="+mn-lt"/>
              <a:cs typeface="+mn-lt"/>
            </a:endParaRPr>
          </a:p>
          <a:p>
            <a:pPr marL="584200" indent="-584200"/>
            <a:r>
              <a:rPr lang="en-US" sz="4400" dirty="0">
                <a:ea typeface="+mn-lt"/>
                <a:cs typeface="+mn-lt"/>
              </a:rPr>
              <a:t>Based in </a:t>
            </a:r>
            <a:r>
              <a:rPr lang="en-US" sz="4400" b="1" dirty="0">
                <a:ea typeface="+mn-lt"/>
                <a:cs typeface="+mn-lt"/>
              </a:rPr>
              <a:t>communities of 10,000 people or fewer</a:t>
            </a:r>
            <a:r>
              <a:rPr lang="en-US" sz="4400" dirty="0">
                <a:ea typeface="+mn-lt"/>
                <a:cs typeface="+mn-lt"/>
              </a:rPr>
              <a:t> are eligible to apply for the Thrive Rural Wisconsin initiative, so long as they are </a:t>
            </a:r>
            <a:r>
              <a:rPr lang="en-US" sz="4400" b="1" dirty="0">
                <a:ea typeface="+mn-lt"/>
                <a:cs typeface="+mn-lt"/>
              </a:rPr>
              <a:t>not located in a county that contains a Metropolitan Statistical Area</a:t>
            </a:r>
            <a:r>
              <a:rPr lang="en-US" sz="4400" dirty="0">
                <a:ea typeface="+mn-lt"/>
                <a:cs typeface="+mn-lt"/>
              </a:rPr>
              <a:t> (i.e., an urban area of 50,000 or more inhabitants). </a:t>
            </a:r>
            <a:endParaRPr lang="en-US" sz="4400" dirty="0">
              <a:ea typeface="+mn-lt"/>
            </a:endParaRPr>
          </a:p>
          <a:p>
            <a:pPr marL="584200" indent="-584200"/>
            <a:endParaRPr lang="en-US" sz="4400" dirty="0">
              <a:ea typeface="+mn-lt"/>
              <a:cs typeface="+mn-lt"/>
            </a:endParaRPr>
          </a:p>
          <a:p>
            <a:pPr marL="584200" indent="-584200"/>
            <a:r>
              <a:rPr lang="en-US" sz="4400" dirty="0">
                <a:ea typeface="+mn-lt"/>
                <a:cs typeface="+mn-lt"/>
              </a:rPr>
              <a:t>The selection process will give priority to </a:t>
            </a:r>
            <a:r>
              <a:rPr lang="en-US" sz="4400" b="1" dirty="0">
                <a:ea typeface="+mn-lt"/>
                <a:cs typeface="+mn-lt"/>
              </a:rPr>
              <a:t>Rural</a:t>
            </a:r>
            <a:r>
              <a:rPr lang="en-US" sz="4400" dirty="0">
                <a:ea typeface="+mn-lt"/>
                <a:cs typeface="+mn-lt"/>
              </a:rPr>
              <a:t> communities and organizations located in a county that appears on the</a:t>
            </a:r>
            <a:r>
              <a:rPr lang="en-US" sz="4400" u="sng" dirty="0">
                <a:ea typeface="+mn-lt"/>
                <a:cs typeface="+mn-lt"/>
                <a:hlinkClick r:id="rId2">
                  <a:extLst>
                    <a:ext uri="{A12FA001-AC4F-418D-AE19-62706E023703}">
                      <ahyp:hlinkClr xmlns:ahyp="http://schemas.microsoft.com/office/drawing/2018/hyperlinkcolor" val="tx"/>
                    </a:ext>
                  </a:extLst>
                </a:hlinkClick>
              </a:rPr>
              <a:t> </a:t>
            </a:r>
            <a:r>
              <a:rPr lang="en-US" sz="4400" dirty="0">
                <a:ea typeface="+mn-lt"/>
                <a:cs typeface="+mn-lt"/>
                <a:hlinkClick r:id="rId2">
                  <a:extLst>
                    <a:ext uri="{A12FA001-AC4F-418D-AE19-62706E023703}">
                      <ahyp:hlinkClr xmlns:ahyp="http://schemas.microsoft.com/office/drawing/2018/hyperlinkcolor" val="tx"/>
                    </a:ext>
                  </a:extLst>
                </a:hlinkClick>
              </a:rPr>
              <a:t>FY26 Wisconsin Distressed Counties List</a:t>
            </a:r>
            <a:r>
              <a:rPr lang="en-US" sz="4400" dirty="0">
                <a:ea typeface="+mn-lt"/>
                <a:cs typeface="+mn-lt"/>
              </a:rPr>
              <a:t>.</a:t>
            </a:r>
            <a:endParaRPr lang="en-US" sz="4400" dirty="0">
              <a:ea typeface="verdana"/>
            </a:endParaRPr>
          </a:p>
        </p:txBody>
      </p:sp>
      <p:sp>
        <p:nvSpPr>
          <p:cNvPr id="4" name="Slide Number Placeholder 3">
            <a:extLst>
              <a:ext uri="{FF2B5EF4-FFF2-40B4-BE49-F238E27FC236}">
                <a16:creationId xmlns:a16="http://schemas.microsoft.com/office/drawing/2014/main" id="{59A8BC21-513D-9463-893D-0E0117A67BE3}"/>
              </a:ext>
            </a:extLst>
          </p:cNvPr>
          <p:cNvSpPr>
            <a:spLocks noGrp="1"/>
          </p:cNvSpPr>
          <p:nvPr>
            <p:ph type="sldNum" sz="quarter" idx="4"/>
          </p:nvPr>
        </p:nvSpPr>
        <p:spPr/>
        <p:txBody>
          <a:bodyPr/>
          <a:lstStyle/>
          <a:p>
            <a:fld id="{48F63A3B-78C7-47BE-AE5E-E10140E04643}" type="slidenum">
              <a:rPr lang="en-US" smtClean="0"/>
              <a:pPr/>
              <a:t>7</a:t>
            </a:fld>
            <a:endParaRPr lang="en-US"/>
          </a:p>
        </p:txBody>
      </p:sp>
      <p:sp>
        <p:nvSpPr>
          <p:cNvPr id="6" name="Text Placeholder 1">
            <a:extLst>
              <a:ext uri="{FF2B5EF4-FFF2-40B4-BE49-F238E27FC236}">
                <a16:creationId xmlns:a16="http://schemas.microsoft.com/office/drawing/2014/main" id="{0598C94C-8ED6-F83A-B36B-C45E13D7B4D7}"/>
              </a:ext>
            </a:extLst>
          </p:cNvPr>
          <p:cNvSpPr txBox="1">
            <a:spLocks/>
          </p:cNvSpPr>
          <p:nvPr/>
        </p:nvSpPr>
        <p:spPr>
          <a:xfrm>
            <a:off x="1551906" y="881555"/>
            <a:ext cx="20762718" cy="1076044"/>
          </a:xfrm>
          <a:prstGeom prst="rect">
            <a:avLst/>
          </a:prstGeom>
        </p:spPr>
        <p:txBody>
          <a:bodyPr vert="horz" lIns="91440" tIns="45720" rIns="91440" bIns="45720" rtlCol="0" anchor="t">
            <a:normAutofit fontScale="92500" lnSpcReduction="10000"/>
          </a:bodyPr>
          <a:lstStyle>
            <a:lvl1pPr marL="0" indent="0" algn="l" defTabSz="1828800" rtl="0" eaLnBrk="1" latinLnBrk="0" hangingPunct="1">
              <a:lnSpc>
                <a:spcPct val="100000"/>
              </a:lnSpc>
              <a:spcBef>
                <a:spcPts val="0"/>
              </a:spcBef>
              <a:spcAft>
                <a:spcPts val="1200"/>
              </a:spcAft>
              <a:buClr>
                <a:schemeClr val="tx2"/>
              </a:buClr>
              <a:buFont typeface="Arial" panose="020B0604020202020204" pitchFamily="34" charset="0"/>
              <a:buNone/>
              <a:defRPr sz="7200" b="0" i="0" kern="1200">
                <a:solidFill>
                  <a:srgbClr val="030121"/>
                </a:solidFill>
                <a:latin typeface="+mj-lt"/>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2pPr>
            <a:lvl3pPr marL="22860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3pPr>
            <a:lvl4pPr marL="32004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4pPr>
            <a:lvl5pPr marL="41148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1" dirty="0">
                <a:solidFill>
                  <a:schemeClr val="accent6">
                    <a:lumMod val="75000"/>
                  </a:schemeClr>
                </a:solidFill>
                <a:ea typeface="verdana"/>
                <a:cs typeface="Arial"/>
              </a:rPr>
              <a:t>Eligibility for Technical Assistance</a:t>
            </a:r>
            <a:endParaRPr lang="en-US" b="1" dirty="0">
              <a:solidFill>
                <a:schemeClr val="accent6">
                  <a:lumMod val="75000"/>
                </a:schemeClr>
              </a:solidFill>
            </a:endParaRPr>
          </a:p>
        </p:txBody>
      </p:sp>
    </p:spTree>
    <p:extLst>
      <p:ext uri="{BB962C8B-B14F-4D97-AF65-F5344CB8AC3E}">
        <p14:creationId xmlns:p14="http://schemas.microsoft.com/office/powerpoint/2010/main" val="845320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932900-D4E3-94FA-C927-6618A0DA2BF2}"/>
              </a:ext>
            </a:extLst>
          </p:cNvPr>
          <p:cNvSpPr>
            <a:spLocks noGrp="1"/>
          </p:cNvSpPr>
          <p:nvPr>
            <p:ph type="body" sz="quarter" idx="10"/>
          </p:nvPr>
        </p:nvSpPr>
        <p:spPr>
          <a:xfrm>
            <a:off x="1832456" y="694329"/>
            <a:ext cx="20762718" cy="1076044"/>
          </a:xfrm>
        </p:spPr>
        <p:txBody>
          <a:bodyPr vert="horz" lIns="91440" tIns="45720" rIns="91440" bIns="45720" rtlCol="0" anchor="t">
            <a:normAutofit fontScale="92500" lnSpcReduction="10000"/>
          </a:bodyPr>
          <a:lstStyle/>
          <a:p>
            <a:r>
              <a:rPr lang="en-US" b="1" dirty="0">
                <a:solidFill>
                  <a:schemeClr val="accent6">
                    <a:lumMod val="75000"/>
                  </a:schemeClr>
                </a:solidFill>
                <a:ea typeface="verdana"/>
                <a:cs typeface="Arial"/>
              </a:rPr>
              <a:t>Priority Areas</a:t>
            </a:r>
            <a:endParaRPr lang="en-US" b="1" dirty="0">
              <a:solidFill>
                <a:schemeClr val="accent6">
                  <a:lumMod val="75000"/>
                </a:schemeClr>
              </a:solidFill>
            </a:endParaRPr>
          </a:p>
        </p:txBody>
      </p:sp>
      <p:sp>
        <p:nvSpPr>
          <p:cNvPr id="3" name="Content Placeholder 2">
            <a:extLst>
              <a:ext uri="{FF2B5EF4-FFF2-40B4-BE49-F238E27FC236}">
                <a16:creationId xmlns:a16="http://schemas.microsoft.com/office/drawing/2014/main" id="{37BD5548-FDDD-74F4-1A5E-DC7B3E4C6D74}"/>
              </a:ext>
            </a:extLst>
          </p:cNvPr>
          <p:cNvSpPr>
            <a:spLocks noGrp="1"/>
          </p:cNvSpPr>
          <p:nvPr>
            <p:ph sz="quarter" idx="11"/>
          </p:nvPr>
        </p:nvSpPr>
        <p:spPr>
          <a:xfrm>
            <a:off x="1796500" y="2246207"/>
            <a:ext cx="20796427" cy="9886343"/>
          </a:xfrm>
        </p:spPr>
        <p:txBody>
          <a:bodyPr vert="horz" lIns="91440" tIns="45720" rIns="91440" bIns="45720" rtlCol="0" anchor="t">
            <a:noAutofit/>
          </a:bodyPr>
          <a:lstStyle/>
          <a:p>
            <a:pPr marL="0" indent="0">
              <a:buNone/>
            </a:pPr>
            <a:r>
              <a:rPr lang="en-US" sz="4400" dirty="0">
                <a:ea typeface="+mn-lt"/>
                <a:cs typeface="+mn-lt"/>
              </a:rPr>
              <a:t>Communities must propose a project that advances at least one of the Thrive Rural Wisconsin focus areas:</a:t>
            </a:r>
            <a:endParaRPr lang="en-US" sz="4400" dirty="0">
              <a:ea typeface="verdana"/>
            </a:endParaRPr>
          </a:p>
          <a:p>
            <a:pPr marL="635000" indent="-635000"/>
            <a:r>
              <a:rPr lang="en-US" sz="4400" b="1" dirty="0">
                <a:ea typeface="+mn-lt"/>
                <a:cs typeface="+mn-lt"/>
              </a:rPr>
              <a:t>Rural Housing</a:t>
            </a:r>
            <a:endParaRPr lang="en-US" sz="4400" b="1" dirty="0">
              <a:ea typeface="verdana"/>
            </a:endParaRPr>
          </a:p>
          <a:p>
            <a:pPr lvl="1">
              <a:buClr>
                <a:srgbClr val="630042"/>
              </a:buClr>
            </a:pPr>
            <a:r>
              <a:rPr lang="en-US" sz="4400" dirty="0">
                <a:latin typeface="Verdana"/>
                <a:ea typeface="Verdana"/>
                <a:cs typeface="+mn-lt"/>
              </a:rPr>
              <a:t>Projects that make it easier for rural communities to develop single family or multi-family housing projects, rehab aging housing stock, or attract developers to their community.   </a:t>
            </a:r>
          </a:p>
          <a:p>
            <a:pPr marL="701675" indent="-701675"/>
            <a:r>
              <a:rPr lang="en-US" sz="4400" b="1" dirty="0">
                <a:ea typeface="+mn-lt"/>
                <a:cs typeface="+mn-lt"/>
              </a:rPr>
              <a:t>Community Based Economic Development</a:t>
            </a:r>
            <a:endParaRPr lang="en-US" sz="4400" b="1" dirty="0">
              <a:ea typeface="verdana"/>
            </a:endParaRPr>
          </a:p>
          <a:p>
            <a:pPr lvl="1">
              <a:buClr>
                <a:srgbClr val="630042"/>
              </a:buClr>
              <a:buFont typeface="Arial"/>
              <a:buChar char="•"/>
            </a:pPr>
            <a:r>
              <a:rPr lang="en-US" sz="4400" dirty="0">
                <a:latin typeface="Verdana"/>
                <a:ea typeface="Verdana"/>
                <a:cs typeface="+mn-lt"/>
              </a:rPr>
              <a:t>Economic development that prioritizes economic well-being and quality of life in a community. This approach engages community members in identifying issues and creating solutions the improve the vibrancy of their communities.  </a:t>
            </a:r>
          </a:p>
        </p:txBody>
      </p:sp>
      <p:sp>
        <p:nvSpPr>
          <p:cNvPr id="4" name="Slide Number Placeholder 3">
            <a:extLst>
              <a:ext uri="{FF2B5EF4-FFF2-40B4-BE49-F238E27FC236}">
                <a16:creationId xmlns:a16="http://schemas.microsoft.com/office/drawing/2014/main" id="{B8917723-66B3-7CA4-D4AF-4B612B5DAC68}"/>
              </a:ext>
            </a:extLst>
          </p:cNvPr>
          <p:cNvSpPr>
            <a:spLocks noGrp="1"/>
          </p:cNvSpPr>
          <p:nvPr>
            <p:ph type="sldNum" sz="quarter" idx="4"/>
          </p:nvPr>
        </p:nvSpPr>
        <p:spPr/>
        <p:txBody>
          <a:bodyPr/>
          <a:lstStyle/>
          <a:p>
            <a:fld id="{48F63A3B-78C7-47BE-AE5E-E10140E04643}" type="slidenum">
              <a:rPr lang="en-US" smtClean="0"/>
              <a:pPr/>
              <a:t>8</a:t>
            </a:fld>
            <a:endParaRPr lang="en-US"/>
          </a:p>
        </p:txBody>
      </p:sp>
    </p:spTree>
    <p:extLst>
      <p:ext uri="{BB962C8B-B14F-4D97-AF65-F5344CB8AC3E}">
        <p14:creationId xmlns:p14="http://schemas.microsoft.com/office/powerpoint/2010/main" val="226490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1DAB90-3414-CEB7-A904-AAA4B0B645BC}"/>
              </a:ext>
            </a:extLst>
          </p:cNvPr>
          <p:cNvSpPr>
            <a:spLocks noGrp="1"/>
          </p:cNvSpPr>
          <p:nvPr>
            <p:ph sz="quarter" idx="11"/>
          </p:nvPr>
        </p:nvSpPr>
        <p:spPr>
          <a:xfrm>
            <a:off x="1832456" y="2241837"/>
            <a:ext cx="20784369" cy="9354498"/>
          </a:xfrm>
        </p:spPr>
        <p:txBody>
          <a:bodyPr vert="horz" lIns="91440" tIns="45720" rIns="91440" bIns="45720" rtlCol="0" anchor="t">
            <a:noAutofit/>
          </a:bodyPr>
          <a:lstStyle/>
          <a:p>
            <a:pPr marL="701675" indent="-701675"/>
            <a:r>
              <a:rPr lang="en-US" sz="4400" b="1" dirty="0">
                <a:latin typeface="Verdana"/>
                <a:ea typeface="Verdana"/>
                <a:cs typeface="Arial"/>
              </a:rPr>
              <a:t>Small Business Development Projects and Programs</a:t>
            </a:r>
          </a:p>
          <a:p>
            <a:pPr lvl="1">
              <a:buClr>
                <a:srgbClr val="630042"/>
              </a:buClr>
              <a:buFont typeface="Arial"/>
              <a:buChar char="•"/>
            </a:pPr>
            <a:r>
              <a:rPr lang="en-US" sz="4400" dirty="0">
                <a:latin typeface="Verdana"/>
                <a:ea typeface="Verdana"/>
                <a:cs typeface="Arial"/>
              </a:rPr>
              <a:t>Small business development focuses on the ecosystem that creates a positive local environment for new business growth and business retention grounded in rural realities. This may include projects that create more opportunities for access to capital for small businesses, training/mentoring programs, asset mapping, incubator development, etc.  </a:t>
            </a:r>
          </a:p>
          <a:p>
            <a:pPr marL="693738" indent="-693738"/>
            <a:r>
              <a:rPr lang="en-US" sz="4400" b="1" dirty="0">
                <a:latin typeface="Verdana"/>
                <a:ea typeface="Verdana"/>
                <a:cs typeface="Arial"/>
              </a:rPr>
              <a:t>Regional Collaboration Initiatives Development</a:t>
            </a:r>
          </a:p>
          <a:p>
            <a:pPr lvl="1"/>
            <a:r>
              <a:rPr lang="en-US" sz="4400" dirty="0">
                <a:latin typeface="Verdana"/>
                <a:ea typeface="Verdana"/>
                <a:cs typeface="Arial"/>
              </a:rPr>
              <a:t>The process of creating and strengthening partnerships among rural communities, organizations, governmental units and businesses to share resources, address common challenges, and pursue opportunities for economic, social and environmental improvement.</a:t>
            </a:r>
          </a:p>
        </p:txBody>
      </p:sp>
      <p:sp>
        <p:nvSpPr>
          <p:cNvPr id="4" name="Slide Number Placeholder 3">
            <a:extLst>
              <a:ext uri="{FF2B5EF4-FFF2-40B4-BE49-F238E27FC236}">
                <a16:creationId xmlns:a16="http://schemas.microsoft.com/office/drawing/2014/main" id="{C95FC7C7-CB6B-76D6-465B-0A0D0CFA90CE}"/>
              </a:ext>
            </a:extLst>
          </p:cNvPr>
          <p:cNvSpPr>
            <a:spLocks noGrp="1"/>
          </p:cNvSpPr>
          <p:nvPr>
            <p:ph type="sldNum" sz="quarter" idx="4"/>
          </p:nvPr>
        </p:nvSpPr>
        <p:spPr/>
        <p:txBody>
          <a:bodyPr/>
          <a:lstStyle/>
          <a:p>
            <a:fld id="{48F63A3B-78C7-47BE-AE5E-E10140E04643}" type="slidenum">
              <a:rPr lang="en-US" smtClean="0"/>
              <a:pPr/>
              <a:t>9</a:t>
            </a:fld>
            <a:endParaRPr lang="en-US"/>
          </a:p>
        </p:txBody>
      </p:sp>
      <p:sp>
        <p:nvSpPr>
          <p:cNvPr id="7" name="Text Placeholder 1">
            <a:extLst>
              <a:ext uri="{FF2B5EF4-FFF2-40B4-BE49-F238E27FC236}">
                <a16:creationId xmlns:a16="http://schemas.microsoft.com/office/drawing/2014/main" id="{93F1C133-F8CE-9F8B-172F-E6D6553AB59B}"/>
              </a:ext>
            </a:extLst>
          </p:cNvPr>
          <p:cNvSpPr txBox="1">
            <a:spLocks/>
          </p:cNvSpPr>
          <p:nvPr/>
        </p:nvSpPr>
        <p:spPr>
          <a:xfrm>
            <a:off x="1832456" y="694329"/>
            <a:ext cx="20762718" cy="1076044"/>
          </a:xfrm>
          <a:prstGeom prst="rect">
            <a:avLst/>
          </a:prstGeom>
        </p:spPr>
        <p:txBody>
          <a:bodyPr vert="horz" lIns="91440" tIns="45720" rIns="91440" bIns="45720" rtlCol="0" anchor="t">
            <a:normAutofit fontScale="92500" lnSpcReduction="10000"/>
          </a:bodyPr>
          <a:lstStyle>
            <a:lvl1pPr marL="0" indent="0" algn="l" defTabSz="1828800" rtl="0" eaLnBrk="1" latinLnBrk="0" hangingPunct="1">
              <a:lnSpc>
                <a:spcPct val="100000"/>
              </a:lnSpc>
              <a:spcBef>
                <a:spcPts val="0"/>
              </a:spcBef>
              <a:spcAft>
                <a:spcPts val="1200"/>
              </a:spcAft>
              <a:buClr>
                <a:schemeClr val="tx2"/>
              </a:buClr>
              <a:buFont typeface="Arial" panose="020B0604020202020204" pitchFamily="34" charset="0"/>
              <a:buNone/>
              <a:defRPr sz="7200" b="0" i="0" kern="1200">
                <a:solidFill>
                  <a:srgbClr val="030121"/>
                </a:solidFill>
                <a:latin typeface="+mj-lt"/>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2pPr>
            <a:lvl3pPr marL="22860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3pPr>
            <a:lvl4pPr marL="32004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4pPr>
            <a:lvl5pPr marL="41148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1" dirty="0">
                <a:solidFill>
                  <a:schemeClr val="accent6">
                    <a:lumMod val="75000"/>
                  </a:schemeClr>
                </a:solidFill>
                <a:ea typeface="verdana"/>
                <a:cs typeface="Arial"/>
              </a:rPr>
              <a:t>Priority Areas</a:t>
            </a:r>
            <a:endParaRPr lang="en-US" b="1" dirty="0">
              <a:solidFill>
                <a:schemeClr val="accent6">
                  <a:lumMod val="75000"/>
                </a:schemeClr>
              </a:solidFill>
            </a:endParaRPr>
          </a:p>
        </p:txBody>
      </p:sp>
    </p:spTree>
    <p:extLst>
      <p:ext uri="{BB962C8B-B14F-4D97-AF65-F5344CB8AC3E}">
        <p14:creationId xmlns:p14="http://schemas.microsoft.com/office/powerpoint/2010/main" val="30421872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OFex8IvB"/>
  <p:tag name="ARTICULATE_DESIGN_ID_CUSTOM DESIGN" val="yJc8xJwS"/>
  <p:tag name="ARTICULATE_SLIDE_THUMBNAIL_REFRESH" val="1"/>
  <p:tag name="ARTICULATE_SLIDE_COUNT" val="29"/>
  <p:tag name="ARTICULATE_DESIGN_ID_WEDC_2022" val="cCyV2ypj"/>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EDC_2022">
  <a:themeElements>
    <a:clrScheme name="Wisconsin">
      <a:dk1>
        <a:srgbClr val="000033"/>
      </a:dk1>
      <a:lt1>
        <a:sysClr val="window" lastClr="FFFFFF"/>
      </a:lt1>
      <a:dk2>
        <a:srgbClr val="630042"/>
      </a:dk2>
      <a:lt2>
        <a:srgbClr val="D6D1C4"/>
      </a:lt2>
      <a:accent1>
        <a:srgbClr val="3D7CC9"/>
      </a:accent1>
      <a:accent2>
        <a:srgbClr val="D6D1C4"/>
      </a:accent2>
      <a:accent3>
        <a:srgbClr val="787020"/>
      </a:accent3>
      <a:accent4>
        <a:srgbClr val="000033"/>
      </a:accent4>
      <a:accent5>
        <a:srgbClr val="612141"/>
      </a:accent5>
      <a:accent6>
        <a:srgbClr val="B7265E"/>
      </a:accent6>
      <a:hlink>
        <a:srgbClr val="3D7CC9"/>
      </a:hlink>
      <a:folHlink>
        <a:srgbClr val="034A90"/>
      </a:folHlink>
    </a:clrScheme>
    <a:fontScheme name="wisconsin">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294fd8-5040-41aa-ae08-659efe2cfdb7" xsi:nil="true"/>
    <lcf76f155ced4ddcb4097134ff3c332f xmlns="7f5a74e1-da63-4d0f-84d3-45a2f258e09a">
      <Terms xmlns="http://schemas.microsoft.com/office/infopath/2007/PartnerControls"/>
    </lcf76f155ced4ddcb4097134ff3c332f>
    <SharedWithUsers xmlns="6df8d6ac-61d6-4907-addc-c3e103b4a635">
      <UserInfo>
        <DisplayName>Kate Constalie</DisplayName>
        <AccountId>7980</AccountId>
        <AccountType/>
      </UserInfo>
      <UserInfo>
        <DisplayName>Sam Rikkers</DisplayName>
        <AccountId>3675</AccountId>
        <AccountType/>
      </UserInfo>
      <UserInfo>
        <DisplayName>Melissa Hughes</DisplayName>
        <AccountId>3368</AccountId>
        <AccountType/>
      </UserInfo>
      <UserInfo>
        <DisplayName>Amy Young</DisplayName>
        <AccountId>416</AccountId>
        <AccountType/>
      </UserInfo>
      <UserInfo>
        <DisplayName>Maiya Weber</DisplayName>
        <AccountId>5552</AccountId>
        <AccountType/>
      </UserInfo>
      <UserInfo>
        <DisplayName>Danielle Jones</DisplayName>
        <AccountId>341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BA85273DCE9A4DBDD99E386D91858F" ma:contentTypeVersion="15" ma:contentTypeDescription="Create a new document." ma:contentTypeScope="" ma:versionID="f42454bd57b79a5e36865da97016f390">
  <xsd:schema xmlns:xsd="http://www.w3.org/2001/XMLSchema" xmlns:xs="http://www.w3.org/2001/XMLSchema" xmlns:p="http://schemas.microsoft.com/office/2006/metadata/properties" xmlns:ns2="6df8d6ac-61d6-4907-addc-c3e103b4a635" xmlns:ns3="7f5a74e1-da63-4d0f-84d3-45a2f258e09a" xmlns:ns4="e5294fd8-5040-41aa-ae08-659efe2cfdb7" targetNamespace="http://schemas.microsoft.com/office/2006/metadata/properties" ma:root="true" ma:fieldsID="ba5d427cf95d4938f2e210f635c1c199" ns2:_="" ns3:_="" ns4:_="">
    <xsd:import namespace="6df8d6ac-61d6-4907-addc-c3e103b4a635"/>
    <xsd:import namespace="7f5a74e1-da63-4d0f-84d3-45a2f258e09a"/>
    <xsd:import namespace="e5294fd8-5040-41aa-ae08-659efe2cfdb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4:TaxCatchAll" minOccurs="0"/>
                <xsd:element ref="ns3:MediaServiceOCR" minOccurs="0"/>
                <xsd:element ref="ns3:MediaServiceGenerationTime" minOccurs="0"/>
                <xsd:element ref="ns3:MediaServiceEventHashCode" minOccurs="0"/>
                <xsd:element ref="ns3:MediaServiceLocation"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8d6ac-61d6-4907-addc-c3e103b4a6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5a74e1-da63-4d0f-84d3-45a2f258e09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1402996-41b1-49f0-b66d-8c2b915b121c"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294fd8-5040-41aa-ae08-659efe2cfdb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9918bbe-44aa-4166-8de6-356d0a2ffc1c}" ma:internalName="TaxCatchAll" ma:showField="CatchAllData" ma:web="6df8d6ac-61d6-4907-addc-c3e103b4a63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EF3148-8852-4079-8E45-13DD607CB7F0}">
  <ds:schemaRefs>
    <ds:schemaRef ds:uri="http://schemas.microsoft.com/office/infopath/2007/PartnerControls"/>
    <ds:schemaRef ds:uri="7f5a74e1-da63-4d0f-84d3-45a2f258e09a"/>
    <ds:schemaRef ds:uri="http://schemas.microsoft.com/office/2006/metadata/properties"/>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e5294fd8-5040-41aa-ae08-659efe2cfdb7"/>
    <ds:schemaRef ds:uri="6df8d6ac-61d6-4907-addc-c3e103b4a635"/>
    <ds:schemaRef ds:uri="http://www.w3.org/XML/1998/namespace"/>
  </ds:schemaRefs>
</ds:datastoreItem>
</file>

<file path=customXml/itemProps2.xml><?xml version="1.0" encoding="utf-8"?>
<ds:datastoreItem xmlns:ds="http://schemas.openxmlformats.org/officeDocument/2006/customXml" ds:itemID="{5FAA1A5E-10D4-46AE-B080-EC3DBE7374EF}">
  <ds:schemaRefs>
    <ds:schemaRef ds:uri="6df8d6ac-61d6-4907-addc-c3e103b4a635"/>
    <ds:schemaRef ds:uri="7f5a74e1-da63-4d0f-84d3-45a2f258e09a"/>
    <ds:schemaRef ds:uri="e5294fd8-5040-41aa-ae08-659efe2cfd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22EFDB-BC3F-419B-8CC3-242E313414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1629</Words>
  <Application>Microsoft Office PowerPoint</Application>
  <PresentationFormat>Custom</PresentationFormat>
  <Paragraphs>200</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WEDC_2022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Patterson, Doug</dc:creator>
  <cp:lastModifiedBy>Carrie Firman</cp:lastModifiedBy>
  <cp:revision>43</cp:revision>
  <dcterms:created xsi:type="dcterms:W3CDTF">2022-06-01T12:07:09Z</dcterms:created>
  <dcterms:modified xsi:type="dcterms:W3CDTF">2025-10-17T18:41:09Z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97CBE179-F3A3-45FB-8BD6-F1910E785593</vt:lpwstr>
  </property>
  <property fmtid="{D5CDD505-2E9C-101B-9397-08002B2CF9AE}" pid="3" name="ArticulatePath">
    <vt:lpwstr>WEDC-Template</vt:lpwstr>
  </property>
  <property fmtid="{D5CDD505-2E9C-101B-9397-08002B2CF9AE}" pid="4" name="ContentTypeId">
    <vt:lpwstr>0x01010066BA85273DCE9A4DBDD99E386D91858F</vt:lpwstr>
  </property>
  <property fmtid="{D5CDD505-2E9C-101B-9397-08002B2CF9AE}" pid="5" name="TaxKeyword">
    <vt:lpwstr/>
  </property>
  <property fmtid="{D5CDD505-2E9C-101B-9397-08002B2CF9AE}" pid="6" name="MediaServiceImageTags">
    <vt:lpwstr/>
  </property>
  <property fmtid="{D5CDD505-2E9C-101B-9397-08002B2CF9AE}" pid="7" name="lcf76f155ced4ddcb4097134ff3c332f">
    <vt:lpwstr/>
  </property>
  <property fmtid="{D5CDD505-2E9C-101B-9397-08002B2CF9AE}" pid="8" name="DocumentType">
    <vt:lpwstr/>
  </property>
  <property fmtid="{D5CDD505-2E9C-101B-9397-08002B2CF9AE}" pid="9" name="SharedWithUsers">
    <vt:lpwstr>7980;#Kate Constalie;#3675;#Sam Rikkers;#3368;#Melissa Hughes;#416;#Amy Young;#5552;#Maiya Weber;#341;#Danielle Jones</vt:lpwstr>
  </property>
</Properties>
</file>